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6858000" cx="12192000"/>
  <p:notesSz cx="6858000" cy="9144000"/>
  <p:embeddedFontLst>
    <p:embeddedFont>
      <p:font typeface="Quattrocento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89" roundtripDataSignature="AMtx7mjjm0MPAs8B6df/LvZCZU6xar1C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QuattrocentoSans-bold.fntdata"/><Relationship Id="rId41" Type="http://schemas.openxmlformats.org/officeDocument/2006/relationships/slide" Target="slides/slide36.xml"/><Relationship Id="rId85" Type="http://schemas.openxmlformats.org/officeDocument/2006/relationships/font" Target="fonts/QuattrocentoSans-regular.fntdata"/><Relationship Id="rId44" Type="http://schemas.openxmlformats.org/officeDocument/2006/relationships/slide" Target="slides/slide39.xml"/><Relationship Id="rId88" Type="http://schemas.openxmlformats.org/officeDocument/2006/relationships/font" Target="fonts/QuattrocentoSans-boldItalic.fntdata"/><Relationship Id="rId43" Type="http://schemas.openxmlformats.org/officeDocument/2006/relationships/slide" Target="slides/slide38.xml"/><Relationship Id="rId87" Type="http://schemas.openxmlformats.org/officeDocument/2006/relationships/font" Target="fonts/QuattrocentoSans-italic.fntdata"/><Relationship Id="rId46" Type="http://schemas.openxmlformats.org/officeDocument/2006/relationships/slide" Target="slides/slide41.xml"/><Relationship Id="rId45" Type="http://schemas.openxmlformats.org/officeDocument/2006/relationships/slide" Target="slides/slide40.xml"/><Relationship Id="rId89" Type="http://customschemas.google.com/relationships/presentationmetadata" Target="meta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 name="Google Shape;3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 name="Google Shape;3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22" name="Google Shape;12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31" name="Google Shape;13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42" name="Google Shape;14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53" name="Google Shape;15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62" name="Google Shape;16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71" name="Google Shape;17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80" name="Google Shape;180;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89" name="Google Shape;189;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98" name="Google Shape;198;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07" name="Google Shape;207;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 name="Google Shape;4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4" name="Google Shape;4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16" name="Google Shape;216;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25" name="Google Shape;225;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34" name="Google Shape;234;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43" name="Google Shape;243;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52" name="Google Shape;25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61" name="Google Shape;261;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70" name="Google Shape;270;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79" name="Google Shape;27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88" name="Google Shape;28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97" name="Google Shape;29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3" name="Google Shape;5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06" name="Google Shape;30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15" name="Google Shape;31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27" name="Google Shape;32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36" name="Google Shape;33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46" name="Google Shape;346;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55" name="Google Shape;355;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64" name="Google Shape;364;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75" name="Google Shape;375;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84" name="Google Shape;384;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94" name="Google Shape;394;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3" name="Google Shape;6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04" name="Google Shape;404;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14" name="Google Shape;414;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23" name="Google Shape;423;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32" name="Google Shape;432;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42" name="Google Shape;442;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51" name="Google Shape;451;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60" name="Google Shape;460;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69" name="Google Shape;469;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78" name="Google Shape;478;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89" name="Google Shape;489;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3" name="Google Shape;7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98" name="Google Shape;498;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07" name="Google Shape;507;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17" name="Google Shape;517;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26" name="Google Shape;526;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35" name="Google Shape;535;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44" name="Google Shape;544;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53" name="Google Shape;553;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62" name="Google Shape;562;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71" name="Google Shape;571;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80" name="Google Shape;580;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83" name="Google Shape;8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89" name="Google Shape;589;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fdbd087d8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gfdbd087d86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98" name="Google Shape;598;gfdbd087d86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dbd087d86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gfdbd087d86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07" name="Google Shape;607;gfdbd087d86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fdbd087d86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gfdbd087d86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16" name="Google Shape;616;gfdbd087d86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dbd087d86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fdbd087d86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26" name="Google Shape;626;gfdbd087d86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dbd087d8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fdbd087d86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35" name="Google Shape;635;gfdbd087d86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fdbd087d86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fdbd087d86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45" name="Google Shape;645;gfdbd087d86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dbd087d86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fdbd087d86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54" name="Google Shape;654;gfdbd087d86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dbd087d86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fdbd087d86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64" name="Google Shape;664;gfdbd087d86_0_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fdbd087d86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fdbd087d86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74" name="Google Shape;674;gfdbd087d86_0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92" name="Google Shape;9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dbd087d86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gfdbd087d86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83" name="Google Shape;683;gfdbd087d86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fdbd087d86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fdbd087d86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92" name="Google Shape;692;gfdbd087d86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dbd087d86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fdbd087d86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01" name="Google Shape;701;gfdbd087d86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dbd087d86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gfdbd087d86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12" name="Google Shape;712;gfdbd087d86_0_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dbd087d86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fdbd087d86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24" name="Google Shape;724;gfdbd087d86_0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fdbd087d86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fdbd087d86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33" name="Google Shape;733;gfdbd087d86_0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fdbd087d86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gfdbd087d86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42" name="Google Shape;742;gfdbd087d86_0_1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dbd087d86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fdbd087d86_0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51" name="Google Shape;751;gfdbd087d86_0_1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fdbd087d86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fdbd087d86_0_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Slide Show mode, select the arrows to visit links.</a:t>
            </a:r>
            <a:endParaRPr/>
          </a:p>
        </p:txBody>
      </p:sp>
      <p:sp>
        <p:nvSpPr>
          <p:cNvPr id="763" name="Google Shape;763;gfdbd087d86_0_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2" name="Google Shape;772;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02" name="Google Shape;1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11" name="Google Shape;11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
        <p:nvSpPr>
          <p:cNvPr id="18" name="Google Shape;18;p117"/>
          <p:cNvSpPr/>
          <p:nvPr/>
        </p:nvSpPr>
        <p:spPr>
          <a:xfrm>
            <a:off x="254950" y="262784"/>
            <a:ext cx="11682101" cy="6332433"/>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9" name="Google Shape;19;p117"/>
          <p:cNvSpPr txBox="1"/>
          <p:nvPr>
            <p:ph type="title"/>
          </p:nvPr>
        </p:nvSpPr>
        <p:spPr>
          <a:xfrm>
            <a:off x="521208" y="448056"/>
            <a:ext cx="6876288" cy="64008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118"/>
          <p:cNvSpPr/>
          <p:nvPr/>
        </p:nvSpPr>
        <p:spPr>
          <a:xfrm>
            <a:off x="256032" y="265176"/>
            <a:ext cx="11683049" cy="6332433"/>
          </a:xfrm>
          <a:prstGeom prst="rect">
            <a:avLst/>
          </a:prstGeom>
          <a:solidFill>
            <a:srgbClr val="F5F5F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22" name="Google Shape;22;p118"/>
          <p:cNvCxnSpPr/>
          <p:nvPr/>
        </p:nvCxnSpPr>
        <p:spPr>
          <a:xfrm>
            <a:off x="604434" y="1196392"/>
            <a:ext cx="10983132" cy="0"/>
          </a:xfrm>
          <a:prstGeom prst="straightConnector1">
            <a:avLst/>
          </a:prstGeom>
          <a:noFill/>
          <a:ln cap="flat" cmpd="sng" w="25400">
            <a:solidFill>
              <a:srgbClr val="D24726"/>
            </a:solidFill>
            <a:prstDash val="solid"/>
            <a:miter lim="800000"/>
            <a:headEnd len="sm" w="sm" type="none"/>
            <a:tailEnd len="sm" w="sm" type="none"/>
          </a:ln>
        </p:spPr>
      </p:cxnSp>
      <p:sp>
        <p:nvSpPr>
          <p:cNvPr id="23" name="Google Shape;23;p118"/>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A3838"/>
              </a:buClr>
              <a:buSzPts val="2800"/>
              <a:buFont typeface="Quattrocento Sans"/>
              <a:buNone/>
              <a:defRPr sz="2800">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8"/>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F3F3F"/>
              </a:buClr>
              <a:buSzPts val="1200"/>
              <a:buFont typeface="Quattrocento Sans"/>
              <a:buNone/>
              <a:defRPr sz="1200">
                <a:solidFill>
                  <a:srgbClr val="3F3F3F"/>
                </a:solidFill>
              </a:defRPr>
            </a:lvl1pPr>
            <a:lvl2pPr indent="-304800" lvl="1" marL="914400" algn="l">
              <a:lnSpc>
                <a:spcPct val="150000"/>
              </a:lnSpc>
              <a:spcBef>
                <a:spcPts val="1200"/>
              </a:spcBef>
              <a:spcAft>
                <a:spcPts val="0"/>
              </a:spcAft>
              <a:buClr>
                <a:srgbClr val="3F3F3F"/>
              </a:buClr>
              <a:buSzPts val="1200"/>
              <a:buChar char="•"/>
              <a:defRPr sz="1200">
                <a:solidFill>
                  <a:srgbClr val="3F3F3F"/>
                </a:solidFill>
              </a:defRPr>
            </a:lvl2pPr>
            <a:lvl3pPr indent="-304800" lvl="2" marL="1371600" algn="l">
              <a:lnSpc>
                <a:spcPct val="150000"/>
              </a:lnSpc>
              <a:spcBef>
                <a:spcPts val="1200"/>
              </a:spcBef>
              <a:spcAft>
                <a:spcPts val="0"/>
              </a:spcAft>
              <a:buClr>
                <a:srgbClr val="3F3F3F"/>
              </a:buClr>
              <a:buSzPts val="1200"/>
              <a:buChar char="•"/>
              <a:defRPr sz="1200">
                <a:solidFill>
                  <a:srgbClr val="3F3F3F"/>
                </a:solidFill>
              </a:defRPr>
            </a:lvl3pPr>
            <a:lvl4pPr indent="-304800" lvl="3" marL="1828800" algn="l">
              <a:lnSpc>
                <a:spcPct val="150000"/>
              </a:lnSpc>
              <a:spcBef>
                <a:spcPts val="1200"/>
              </a:spcBef>
              <a:spcAft>
                <a:spcPts val="0"/>
              </a:spcAft>
              <a:buClr>
                <a:srgbClr val="3F3F3F"/>
              </a:buClr>
              <a:buSzPts val="1200"/>
              <a:buChar char="•"/>
              <a:defRPr sz="1200">
                <a:solidFill>
                  <a:srgbClr val="3F3F3F"/>
                </a:solidFill>
              </a:defRPr>
            </a:lvl4pPr>
            <a:lvl5pPr indent="-304800" lvl="4" marL="2286000" algn="l">
              <a:lnSpc>
                <a:spcPct val="150000"/>
              </a:lnSpc>
              <a:spcBef>
                <a:spcPts val="1200"/>
              </a:spcBef>
              <a:spcAft>
                <a:spcPts val="0"/>
              </a:spcAft>
              <a:buClr>
                <a:srgbClr val="3F3F3F"/>
              </a:buClr>
              <a:buSzPts val="1200"/>
              <a:buChar char="•"/>
              <a:defRPr sz="1200">
                <a:solidFill>
                  <a:srgbClr val="3F3F3F"/>
                </a:solidFill>
              </a:defRPr>
            </a:lvl5pPr>
            <a:lvl6pPr indent="-342900" lvl="5" marL="2743200" algn="l">
              <a:lnSpc>
                <a:spcPct val="150000"/>
              </a:lnSpc>
              <a:spcBef>
                <a:spcPts val="1200"/>
              </a:spcBef>
              <a:spcAft>
                <a:spcPts val="0"/>
              </a:spcAft>
              <a:buClr>
                <a:schemeClr val="dk1"/>
              </a:buClr>
              <a:buSzPts val="1800"/>
              <a:buChar char="•"/>
              <a:defRPr/>
            </a:lvl6pPr>
            <a:lvl7pPr indent="-342900" lvl="6" marL="3200400" algn="l">
              <a:lnSpc>
                <a:spcPct val="150000"/>
              </a:lnSpc>
              <a:spcBef>
                <a:spcPts val="1200"/>
              </a:spcBef>
              <a:spcAft>
                <a:spcPts val="0"/>
              </a:spcAft>
              <a:buClr>
                <a:schemeClr val="dk1"/>
              </a:buClr>
              <a:buSzPts val="1800"/>
              <a:buChar char="•"/>
              <a:defRPr/>
            </a:lvl7pPr>
            <a:lvl8pPr indent="-342900" lvl="7" marL="3657600" algn="l">
              <a:lnSpc>
                <a:spcPct val="150000"/>
              </a:lnSpc>
              <a:spcBef>
                <a:spcPts val="1200"/>
              </a:spcBef>
              <a:spcAft>
                <a:spcPts val="0"/>
              </a:spcAft>
              <a:buClr>
                <a:schemeClr val="dk1"/>
              </a:buClr>
              <a:buSzPts val="1800"/>
              <a:buChar char="•"/>
              <a:defRPr/>
            </a:lvl8pPr>
            <a:lvl9pPr indent="-228600" lvl="8" marL="4114800" algn="l">
              <a:lnSpc>
                <a:spcPct val="90000"/>
              </a:lnSpc>
              <a:spcBef>
                <a:spcPts val="1200"/>
              </a:spcBef>
              <a:spcAft>
                <a:spcPts val="0"/>
              </a:spcAft>
              <a:buClr>
                <a:schemeClr val="dk1"/>
              </a:buClr>
              <a:buSzPts val="1800"/>
              <a:buNone/>
              <a:defRPr/>
            </a:lvl9pPr>
          </a:lstStyle>
          <a:p/>
        </p:txBody>
      </p:sp>
      <p:sp>
        <p:nvSpPr>
          <p:cNvPr id="25" name="Google Shape;25;p118"/>
          <p:cNvSpPr txBox="1"/>
          <p:nvPr>
            <p:ph idx="10" type="dt"/>
          </p:nvPr>
        </p:nvSpPr>
        <p:spPr>
          <a:xfrm>
            <a:off x="539496" y="62039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8"/>
          <p:cNvSpPr txBox="1"/>
          <p:nvPr>
            <p:ph idx="11" type="ftr"/>
          </p:nvPr>
        </p:nvSpPr>
        <p:spPr>
          <a:xfrm>
            <a:off x="4648200" y="62039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8"/>
          <p:cNvSpPr txBox="1"/>
          <p:nvPr>
            <p:ph idx="12" type="sldNum"/>
          </p:nvPr>
        </p:nvSpPr>
        <p:spPr>
          <a:xfrm>
            <a:off x="8371926" y="62039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8" name="Shape 28"/>
        <p:cNvGrpSpPr/>
        <p:nvPr/>
      </p:nvGrpSpPr>
      <p:grpSpPr>
        <a:xfrm>
          <a:off x="0" y="0"/>
          <a:ext cx="0" cy="0"/>
          <a:chOff x="0" y="0"/>
          <a:chExt cx="0" cy="0"/>
        </a:xfrm>
      </p:grpSpPr>
      <p:sp>
        <p:nvSpPr>
          <p:cNvPr id="29" name="Google Shape;29;p119"/>
          <p:cNvSpPr/>
          <p:nvPr/>
        </p:nvSpPr>
        <p:spPr>
          <a:xfrm>
            <a:off x="254951" y="262784"/>
            <a:ext cx="11683049" cy="6332433"/>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 name="Google Shape;30;p119"/>
          <p:cNvSpPr/>
          <p:nvPr/>
        </p:nvSpPr>
        <p:spPr>
          <a:xfrm>
            <a:off x="254950" y="262784"/>
            <a:ext cx="11682101" cy="2072643"/>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1" name="Google Shape;31;p119"/>
          <p:cNvSpPr txBox="1"/>
          <p:nvPr>
            <p:ph type="title"/>
          </p:nvPr>
        </p:nvSpPr>
        <p:spPr>
          <a:xfrm>
            <a:off x="521208" y="1536192"/>
            <a:ext cx="6876288" cy="64008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9"/>
          <p:cNvSpPr txBox="1"/>
          <p:nvPr>
            <p:ph idx="1" type="body"/>
          </p:nvPr>
        </p:nvSpPr>
        <p:spPr>
          <a:xfrm>
            <a:off x="539496" y="2560320"/>
            <a:ext cx="9445752" cy="397764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F3F3F"/>
              </a:buClr>
              <a:buSzPts val="2400"/>
              <a:buFont typeface="Quattrocento Sans"/>
              <a:buNone/>
              <a:defRPr sz="2400">
                <a:solidFill>
                  <a:srgbClr val="3F3F3F"/>
                </a:solidFill>
                <a:latin typeface="Quattrocento Sans"/>
                <a:ea typeface="Quattrocento Sans"/>
                <a:cs typeface="Quattrocento Sans"/>
                <a:sym typeface="Quattrocento Sans"/>
              </a:defRPr>
            </a:lvl1pPr>
            <a:lvl2pPr indent="-304800" lvl="1" marL="914400" algn="l">
              <a:lnSpc>
                <a:spcPct val="150000"/>
              </a:lnSpc>
              <a:spcBef>
                <a:spcPts val="1200"/>
              </a:spcBef>
              <a:spcAft>
                <a:spcPts val="0"/>
              </a:spcAft>
              <a:buClr>
                <a:srgbClr val="3F3F3F"/>
              </a:buClr>
              <a:buSzPts val="1200"/>
              <a:buChar char="•"/>
              <a:defRPr sz="1200">
                <a:solidFill>
                  <a:srgbClr val="3F3F3F"/>
                </a:solidFill>
              </a:defRPr>
            </a:lvl2pPr>
            <a:lvl3pPr indent="-304800" lvl="2" marL="1371600" algn="l">
              <a:lnSpc>
                <a:spcPct val="150000"/>
              </a:lnSpc>
              <a:spcBef>
                <a:spcPts val="1200"/>
              </a:spcBef>
              <a:spcAft>
                <a:spcPts val="0"/>
              </a:spcAft>
              <a:buClr>
                <a:srgbClr val="3F3F3F"/>
              </a:buClr>
              <a:buSzPts val="1200"/>
              <a:buChar char="•"/>
              <a:defRPr sz="1200">
                <a:solidFill>
                  <a:srgbClr val="3F3F3F"/>
                </a:solidFill>
              </a:defRPr>
            </a:lvl3pPr>
            <a:lvl4pPr indent="-304800" lvl="3" marL="1828800" algn="l">
              <a:lnSpc>
                <a:spcPct val="150000"/>
              </a:lnSpc>
              <a:spcBef>
                <a:spcPts val="1200"/>
              </a:spcBef>
              <a:spcAft>
                <a:spcPts val="0"/>
              </a:spcAft>
              <a:buClr>
                <a:srgbClr val="3F3F3F"/>
              </a:buClr>
              <a:buSzPts val="1200"/>
              <a:buChar char="•"/>
              <a:defRPr sz="1200">
                <a:solidFill>
                  <a:srgbClr val="3F3F3F"/>
                </a:solidFill>
              </a:defRPr>
            </a:lvl4pPr>
            <a:lvl5pPr indent="-304800" lvl="4" marL="2286000" algn="l">
              <a:lnSpc>
                <a:spcPct val="150000"/>
              </a:lnSpc>
              <a:spcBef>
                <a:spcPts val="1200"/>
              </a:spcBef>
              <a:spcAft>
                <a:spcPts val="0"/>
              </a:spcAft>
              <a:buClr>
                <a:srgbClr val="3F3F3F"/>
              </a:buClr>
              <a:buSzPts val="1200"/>
              <a:buChar char="•"/>
              <a:defRPr sz="1200">
                <a:solidFill>
                  <a:srgbClr val="3F3F3F"/>
                </a:solidFill>
              </a:defRPr>
            </a:lvl5pPr>
            <a:lvl6pPr indent="-342900" lvl="5" marL="2743200" algn="l">
              <a:lnSpc>
                <a:spcPct val="150000"/>
              </a:lnSpc>
              <a:spcBef>
                <a:spcPts val="1200"/>
              </a:spcBef>
              <a:spcAft>
                <a:spcPts val="0"/>
              </a:spcAft>
              <a:buClr>
                <a:schemeClr val="dk1"/>
              </a:buClr>
              <a:buSzPts val="1800"/>
              <a:buChar char="•"/>
              <a:defRPr/>
            </a:lvl6pPr>
            <a:lvl7pPr indent="-342900" lvl="6" marL="3200400" algn="l">
              <a:lnSpc>
                <a:spcPct val="150000"/>
              </a:lnSpc>
              <a:spcBef>
                <a:spcPts val="1200"/>
              </a:spcBef>
              <a:spcAft>
                <a:spcPts val="0"/>
              </a:spcAft>
              <a:buClr>
                <a:schemeClr val="dk1"/>
              </a:buClr>
              <a:buSzPts val="1800"/>
              <a:buChar char="•"/>
              <a:defRPr/>
            </a:lvl7pPr>
            <a:lvl8pPr indent="-342900" lvl="7" marL="3657600" algn="l">
              <a:lnSpc>
                <a:spcPct val="150000"/>
              </a:lnSpc>
              <a:spcBef>
                <a:spcPts val="1200"/>
              </a:spcBef>
              <a:spcAft>
                <a:spcPts val="0"/>
              </a:spcAft>
              <a:buClr>
                <a:schemeClr val="dk1"/>
              </a:buClr>
              <a:buSzPts val="1800"/>
              <a:buChar char="•"/>
              <a:defRPr/>
            </a:lvl8pPr>
            <a:lvl9pPr indent="-228600" lvl="8" marL="4114800" algn="l">
              <a:lnSpc>
                <a:spcPct val="90000"/>
              </a:lnSpc>
              <a:spcBef>
                <a:spcPts val="1200"/>
              </a:spcBef>
              <a:spcAft>
                <a:spcPts val="0"/>
              </a:spcAft>
              <a:buClr>
                <a:schemeClr val="dk1"/>
              </a:buClr>
              <a:buSzPts val="1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6"/>
          <p:cNvSpPr/>
          <p:nvPr/>
        </p:nvSpPr>
        <p:spPr>
          <a:xfrm>
            <a:off x="256032" y="265176"/>
            <a:ext cx="11683049" cy="6332433"/>
          </a:xfrm>
          <a:prstGeom prst="rect">
            <a:avLst/>
          </a:prstGeom>
          <a:solidFill>
            <a:srgbClr val="F5F5F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1" name="Google Shape;11;p116"/>
          <p:cNvSpPr txBox="1"/>
          <p:nvPr>
            <p:ph type="title"/>
          </p:nvPr>
        </p:nvSpPr>
        <p:spPr>
          <a:xfrm>
            <a:off x="521208" y="448056"/>
            <a:ext cx="6876288" cy="64008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16"/>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50000"/>
              </a:lnSpc>
              <a:spcBef>
                <a:spcPts val="1000"/>
              </a:spcBef>
              <a:spcAft>
                <a:spcPts val="0"/>
              </a:spcAft>
              <a:buClr>
                <a:schemeClr val="dk1"/>
              </a:buClr>
              <a:buSzPts val="1200"/>
              <a:buFont typeface="Quattrocento Sans"/>
              <a:buNone/>
              <a:defRPr b="0" i="0" sz="1200" u="none" cap="none" strike="noStrike">
                <a:solidFill>
                  <a:schemeClr val="dk1"/>
                </a:solidFill>
                <a:latin typeface="Quattrocento Sans"/>
                <a:ea typeface="Quattrocento Sans"/>
                <a:cs typeface="Quattrocento Sans"/>
                <a:sym typeface="Quattrocento Sans"/>
              </a:defRPr>
            </a:lvl1pPr>
            <a:lvl2pPr indent="-304800" lvl="1" marL="9144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2pPr>
            <a:lvl3pPr indent="-304800" lvl="2" marL="13716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3pPr>
            <a:lvl4pPr indent="-304800" lvl="3" marL="18288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304800" lvl="4" marL="22860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304800" lvl="5" marL="27432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304800" lvl="6" marL="32004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304800" lvl="7" marL="36576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228600" lvl="8" marL="41148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16"/>
          <p:cNvSpPr txBox="1"/>
          <p:nvPr>
            <p:ph idx="10" type="dt"/>
          </p:nvPr>
        </p:nvSpPr>
        <p:spPr>
          <a:xfrm>
            <a:off x="539496" y="6203952"/>
            <a:ext cx="3276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16"/>
          <p:cNvSpPr txBox="1"/>
          <p:nvPr>
            <p:ph idx="11" type="ftr"/>
          </p:nvPr>
        </p:nvSpPr>
        <p:spPr>
          <a:xfrm>
            <a:off x="4648200" y="6203952"/>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595959"/>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 name="Google Shape;15;p116"/>
          <p:cNvSpPr txBox="1"/>
          <p:nvPr>
            <p:ph idx="12" type="sldNum"/>
          </p:nvPr>
        </p:nvSpPr>
        <p:spPr>
          <a:xfrm>
            <a:off x="8375904" y="6203952"/>
            <a:ext cx="3276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595959"/>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cxnSp>
        <p:nvCxnSpPr>
          <p:cNvPr id="16" name="Google Shape;16;p116"/>
          <p:cNvCxnSpPr/>
          <p:nvPr/>
        </p:nvCxnSpPr>
        <p:spPr>
          <a:xfrm>
            <a:off x="604434" y="1196392"/>
            <a:ext cx="10983132" cy="0"/>
          </a:xfrm>
          <a:prstGeom prst="straightConnector1">
            <a:avLst/>
          </a:prstGeom>
          <a:noFill/>
          <a:ln cap="flat" cmpd="sng" w="25400">
            <a:solidFill>
              <a:srgbClr val="D24726"/>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github.com/kubernetes-sigs/metrics-server/releases/latest/download/components.ya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kubernetes.io/docs/tasks/run-application/horizontal-pod-autoscale-walkthrough/"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9.png"/><Relationship Id="rId4" Type="http://schemas.openxmlformats.org/officeDocument/2006/relationships/hyperlink" Target="https://docs.aws.amazon.com/eks/latest/userguide/cluster-autoscaler.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hyperlink" Target="https://docs.aws.amazon.com/AmazonCloudWatch/latest/monitoring/Container-Insights-setup-EKS-quickstart.html" TargetMode="External"/><Relationship Id="rId4" Type="http://schemas.openxmlformats.org/officeDocument/2006/relationships/hyperlink" Target="https://raw.githubusercontent.com/aws-samples/amazon-cloudwatch-container-insights/latest/k8s-deployment-manifest-templates/" TargetMode="External"/><Relationship Id="rId5" Type="http://schemas.openxmlformats.org/officeDocument/2006/relationships/image" Target="../media/image62.png"/><Relationship Id="rId6" Type="http://schemas.openxmlformats.org/officeDocument/2006/relationships/hyperlink" Target="https://raw.githubusercontent.com/aws-samples/amazon-cloudwatch-container-insights/latest/k8s-deployment-manifest-templat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 name="Shape 37"/>
        <p:cNvGrpSpPr/>
        <p:nvPr/>
      </p:nvGrpSpPr>
      <p:grpSpPr>
        <a:xfrm>
          <a:off x="0" y="0"/>
          <a:ext cx="0" cy="0"/>
          <a:chOff x="0" y="0"/>
          <a:chExt cx="0" cy="0"/>
        </a:xfrm>
      </p:grpSpPr>
      <p:sp>
        <p:nvSpPr>
          <p:cNvPr id="38" name="Google Shape;38;p1"/>
          <p:cNvSpPr txBox="1"/>
          <p:nvPr>
            <p:ph idx="4294967295" type="ctrTitle"/>
          </p:nvPr>
        </p:nvSpPr>
        <p:spPr>
          <a:xfrm>
            <a:off x="838200" y="1164324"/>
            <a:ext cx="10515600" cy="23876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lt1"/>
              </a:buClr>
              <a:buSzPts val="4400"/>
              <a:buFont typeface="Quattrocento Sans"/>
              <a:buNone/>
            </a:pPr>
            <a:r>
              <a:rPr b="1" lang="en-US" sz="4400">
                <a:solidFill>
                  <a:schemeClr val="lt1"/>
                </a:solidFill>
              </a:rPr>
              <a:t>Kubernetes / EKS</a:t>
            </a:r>
            <a:endParaRPr b="1" i="0" sz="4400" u="none" cap="none" strike="noStrike">
              <a:solidFill>
                <a:schemeClr val="lt1"/>
              </a:solidFill>
              <a:latin typeface="Quattrocento Sans"/>
              <a:ea typeface="Quattrocento Sans"/>
              <a:cs typeface="Quattrocento Sans"/>
              <a:sym typeface="Quattrocento Sans"/>
            </a:endParaRPr>
          </a:p>
        </p:txBody>
      </p:sp>
      <p:sp>
        <p:nvSpPr>
          <p:cNvPr id="39" name="Google Shape;39;p1"/>
          <p:cNvSpPr txBox="1"/>
          <p:nvPr>
            <p:ph idx="4294967295" type="subTitle"/>
          </p:nvPr>
        </p:nvSpPr>
        <p:spPr>
          <a:xfrm>
            <a:off x="951346" y="4862945"/>
            <a:ext cx="2367871" cy="554182"/>
          </a:xfrm>
          <a:prstGeom prst="rect">
            <a:avLst/>
          </a:prstGeom>
          <a:noFill/>
          <a:ln>
            <a:noFill/>
          </a:ln>
        </p:spPr>
        <p:txBody>
          <a:bodyPr anchorCtr="0" anchor="t" bIns="45700" lIns="91425" spcFirstLastPara="1" rIns="91425" wrap="square" tIns="45700">
            <a:normAutofit/>
          </a:bodyPr>
          <a:lstStyle/>
          <a:p>
            <a:pPr indent="0" lvl="0" marL="0" marR="0" rtl="0" algn="l">
              <a:lnSpc>
                <a:spcPct val="130000"/>
              </a:lnSpc>
              <a:spcBef>
                <a:spcPts val="0"/>
              </a:spcBef>
              <a:spcAft>
                <a:spcPts val="0"/>
              </a:spcAft>
              <a:buClr>
                <a:schemeClr val="lt1"/>
              </a:buClr>
              <a:buSzPts val="2220"/>
              <a:buFont typeface="Quattrocento Sans"/>
              <a:buNone/>
            </a:pPr>
            <a:r>
              <a:rPr b="1" i="0" lang="en-US" sz="2220" u="none" cap="none" strike="noStrike">
                <a:solidFill>
                  <a:schemeClr val="lt1"/>
                </a:solidFill>
                <a:latin typeface="Quattrocento Sans"/>
                <a:ea typeface="Quattrocento Sans"/>
                <a:cs typeface="Quattrocento Sans"/>
                <a:sym typeface="Quattrocento Sans"/>
              </a:rPr>
              <a:t>Raushan Kumar</a:t>
            </a:r>
            <a:endParaRPr b="0" i="0" sz="1200" u="none" cap="none" strike="noStrike">
              <a:solidFill>
                <a:schemeClr val="dk1"/>
              </a:solidFill>
              <a:latin typeface="Quattrocento Sans"/>
              <a:ea typeface="Quattrocento Sans"/>
              <a:cs typeface="Quattrocento Sans"/>
              <a:sym typeface="Quattrocento Sans"/>
            </a:endParaRPr>
          </a:p>
        </p:txBody>
      </p:sp>
      <p:sp>
        <p:nvSpPr>
          <p:cNvPr id="40" name="Google Shape;40;p1"/>
          <p:cNvSpPr txBox="1"/>
          <p:nvPr/>
        </p:nvSpPr>
        <p:spPr>
          <a:xfrm>
            <a:off x="951346" y="2770909"/>
            <a:ext cx="463779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Quattrocento Sans"/>
                <a:ea typeface="Quattrocento Sans"/>
                <a:cs typeface="Quattrocento Sans"/>
                <a:sym typeface="Quattrocento Sans"/>
              </a:rPr>
              <a:t>Container Orchestration Engine</a:t>
            </a:r>
            <a:endParaRPr b="0" i="0" sz="24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23" name="Shape 123"/>
        <p:cNvGrpSpPr/>
        <p:nvPr/>
      </p:nvGrpSpPr>
      <p:grpSpPr>
        <a:xfrm>
          <a:off x="0" y="0"/>
          <a:ext cx="0" cy="0"/>
          <a:chOff x="0" y="0"/>
          <a:chExt cx="0" cy="0"/>
        </a:xfrm>
      </p:grpSpPr>
      <p:sp>
        <p:nvSpPr>
          <p:cNvPr id="124" name="Google Shape;124;p10"/>
          <p:cNvSpPr txBox="1"/>
          <p:nvPr>
            <p:ph type="title"/>
          </p:nvPr>
        </p:nvSpPr>
        <p:spPr>
          <a:xfrm>
            <a:off x="521206" y="448056"/>
            <a:ext cx="5509723"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Kubernetes Overview </a:t>
            </a:r>
            <a:endParaRPr>
              <a:solidFill>
                <a:schemeClr val="dk1"/>
              </a:solidFill>
              <a:latin typeface="Quattrocento Sans"/>
              <a:ea typeface="Quattrocento Sans"/>
              <a:cs typeface="Quattrocento Sans"/>
              <a:sym typeface="Quattrocento Sans"/>
            </a:endParaRPr>
          </a:p>
        </p:txBody>
      </p:sp>
      <p:sp>
        <p:nvSpPr>
          <p:cNvPr id="125" name="Google Shape;125;p10"/>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126" name="Google Shape;126;p10"/>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127" name="Google Shape;127;p10"/>
          <p:cNvPicPr preferRelativeResize="0"/>
          <p:nvPr/>
        </p:nvPicPr>
        <p:blipFill rotWithShape="1">
          <a:blip r:embed="rId3">
            <a:alphaModFix/>
          </a:blip>
          <a:srcRect b="0" l="0" r="0" t="0"/>
          <a:stretch/>
        </p:blipFill>
        <p:spPr>
          <a:xfrm>
            <a:off x="850605" y="1682317"/>
            <a:ext cx="10167715" cy="41504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32" name="Shape 132"/>
        <p:cNvGrpSpPr/>
        <p:nvPr/>
      </p:nvGrpSpPr>
      <p:grpSpPr>
        <a:xfrm>
          <a:off x="0" y="0"/>
          <a:ext cx="0" cy="0"/>
          <a:chOff x="0" y="0"/>
          <a:chExt cx="0" cy="0"/>
        </a:xfrm>
      </p:grpSpPr>
      <p:sp>
        <p:nvSpPr>
          <p:cNvPr id="133" name="Google Shape;133;p11"/>
          <p:cNvSpPr txBox="1"/>
          <p:nvPr>
            <p:ph type="title"/>
          </p:nvPr>
        </p:nvSpPr>
        <p:spPr>
          <a:xfrm>
            <a:off x="521206" y="448056"/>
            <a:ext cx="5509723"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Kubernetes Architecture - Master </a:t>
            </a:r>
            <a:endParaRPr>
              <a:solidFill>
                <a:schemeClr val="dk1"/>
              </a:solidFill>
              <a:latin typeface="Quattrocento Sans"/>
              <a:ea typeface="Quattrocento Sans"/>
              <a:cs typeface="Quattrocento Sans"/>
              <a:sym typeface="Quattrocento Sans"/>
            </a:endParaRPr>
          </a:p>
        </p:txBody>
      </p:sp>
      <p:sp>
        <p:nvSpPr>
          <p:cNvPr id="134" name="Google Shape;134;p11"/>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135" name="Google Shape;135;p11"/>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136" name="Google Shape;136;p11"/>
          <p:cNvPicPr preferRelativeResize="0"/>
          <p:nvPr/>
        </p:nvPicPr>
        <p:blipFill rotWithShape="1">
          <a:blip r:embed="rId3">
            <a:alphaModFix/>
          </a:blip>
          <a:srcRect b="0" l="0" r="0" t="0"/>
          <a:stretch/>
        </p:blipFill>
        <p:spPr>
          <a:xfrm>
            <a:off x="733647" y="1524708"/>
            <a:ext cx="6728564" cy="2919701"/>
          </a:xfrm>
          <a:prstGeom prst="rect">
            <a:avLst/>
          </a:prstGeom>
          <a:noFill/>
          <a:ln>
            <a:noFill/>
          </a:ln>
        </p:spPr>
      </p:pic>
      <p:sp>
        <p:nvSpPr>
          <p:cNvPr id="137" name="Google Shape;137;p11"/>
          <p:cNvSpPr txBox="1"/>
          <p:nvPr/>
        </p:nvSpPr>
        <p:spPr>
          <a:xfrm>
            <a:off x="7552461" y="1387518"/>
            <a:ext cx="4497573" cy="30777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dk1"/>
                </a:solidFill>
                <a:latin typeface="Quattrocento Sans"/>
                <a:ea typeface="Quattrocento Sans"/>
                <a:cs typeface="Quattrocento Sans"/>
                <a:sym typeface="Quattrocento Sans"/>
              </a:rPr>
              <a:t>API Server:</a:t>
            </a:r>
            <a:r>
              <a:rPr b="1" i="0" lang="en-US" sz="1800" u="none" cap="none" strike="noStrike">
                <a:solidFill>
                  <a:schemeClr val="dk1"/>
                </a:solidFill>
                <a:latin typeface="Quattrocento Sans"/>
                <a:ea typeface="Quattrocento Sans"/>
                <a:cs typeface="Quattrocento Sans"/>
                <a:sym typeface="Quattrocento Sans"/>
              </a:rPr>
              <a:t> </a:t>
            </a:r>
            <a:br>
              <a:rPr b="1" i="0" lang="en-US" sz="1800" u="none" cap="none" strike="noStrike">
                <a:solidFill>
                  <a:schemeClr val="dk1"/>
                </a:solidFill>
                <a:latin typeface="Quattrocento Sans"/>
                <a:ea typeface="Quattrocento Sans"/>
                <a:cs typeface="Quattrocento Sans"/>
                <a:sym typeface="Quattrocento Sans"/>
              </a:rPr>
            </a:br>
            <a:r>
              <a:rPr b="0" i="0" lang="en-US" sz="1600" u="none" cap="none" strike="noStrike">
                <a:solidFill>
                  <a:schemeClr val="dk1"/>
                </a:solidFill>
                <a:latin typeface="Quattrocento Sans"/>
                <a:ea typeface="Quattrocento Sans"/>
                <a:cs typeface="Quattrocento Sans"/>
                <a:sym typeface="Quattrocento Sans"/>
              </a:rPr>
              <a:t>It is kind of a Gate Keeper for the entire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In case, you want to create, update, delete or even display any Kubernetes object inside the Kubernetes Cluster, it has to go through the API 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It validates and configures the API objects that we submit.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These API objects can be Pods, Services, Replication Controllers, Deployments, etc.</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We interact primarily with API Server using Kubectl commands.</a:t>
            </a:r>
            <a:endParaRPr b="0" i="0" sz="1400" u="none" cap="none" strike="noStrike">
              <a:solidFill>
                <a:schemeClr val="dk1"/>
              </a:solidFill>
              <a:latin typeface="Quattrocento Sans"/>
              <a:ea typeface="Quattrocento Sans"/>
              <a:cs typeface="Quattrocento Sans"/>
              <a:sym typeface="Quattrocento Sans"/>
            </a:endParaRPr>
          </a:p>
        </p:txBody>
      </p:sp>
      <p:sp>
        <p:nvSpPr>
          <p:cNvPr id="138" name="Google Shape;138;p11"/>
          <p:cNvSpPr txBox="1"/>
          <p:nvPr/>
        </p:nvSpPr>
        <p:spPr>
          <a:xfrm>
            <a:off x="656534" y="4465284"/>
            <a:ext cx="11535466" cy="24314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dk1"/>
                </a:solidFill>
                <a:latin typeface="Quattrocento Sans"/>
                <a:ea typeface="Quattrocento Sans"/>
                <a:cs typeface="Quattrocento Sans"/>
                <a:sym typeface="Quattrocento Sans"/>
              </a:rPr>
              <a:t>Scheduler:</a:t>
            </a:r>
            <a:r>
              <a:rPr b="1" i="0" lang="en-US" sz="1800" u="none" cap="none" strike="noStrike">
                <a:solidFill>
                  <a:schemeClr val="dk1"/>
                </a:solidFill>
                <a:latin typeface="Quattrocento Sans"/>
                <a:ea typeface="Quattrocento Sans"/>
                <a:cs typeface="Quattrocento Sans"/>
                <a:sym typeface="Quattrocento Sans"/>
              </a:rPr>
              <a:t> </a:t>
            </a:r>
            <a:r>
              <a:rPr b="0" i="0" lang="en-US" sz="1600" u="none" cap="none" strike="noStrike">
                <a:solidFill>
                  <a:schemeClr val="dk1"/>
                </a:solidFill>
                <a:latin typeface="Quattrocento Sans"/>
                <a:ea typeface="Quattrocento Sans"/>
                <a:cs typeface="Quattrocento Sans"/>
                <a:sym typeface="Quattrocento Sans"/>
              </a:rPr>
              <a:t>Responsible for physically submitting Pods across multiple nodes. So, depending upon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the requirement that we submit to the API Server, Scheduler will schedule Pods accordingly.</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dk1"/>
                </a:solidFill>
                <a:latin typeface="Quattrocento Sans"/>
                <a:ea typeface="Quattrocento Sans"/>
                <a:cs typeface="Quattrocento Sans"/>
                <a:sym typeface="Quattrocento Sans"/>
              </a:rPr>
              <a:t>Control Manager:</a:t>
            </a:r>
            <a:r>
              <a:rPr b="0" i="0" lang="en-US" sz="1800" u="none" cap="none" strike="noStrike">
                <a:solidFill>
                  <a:schemeClr val="dk1"/>
                </a:solidFill>
                <a:latin typeface="Quattrocento Sans"/>
                <a:ea typeface="Quattrocento Sans"/>
                <a:cs typeface="Quattrocento Sans"/>
                <a:sym typeface="Quattrocento Sans"/>
              </a:rPr>
              <a:t> </a:t>
            </a:r>
            <a:r>
              <a:rPr b="0" i="0" lang="en-US" sz="1600" u="none" cap="none" strike="noStrike">
                <a:solidFill>
                  <a:schemeClr val="dk1"/>
                </a:solidFill>
                <a:latin typeface="Quattrocento Sans"/>
                <a:ea typeface="Quattrocento Sans"/>
                <a:cs typeface="Quattrocento Sans"/>
                <a:sym typeface="Quattrocento Sans"/>
              </a:rPr>
              <a:t>Responsible for overall health of the entire Cluster. It ensues that nodes inside the cluster are up and running and correct number of pods are running, as mentioned in the spec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dk1"/>
                </a:solidFill>
                <a:latin typeface="Quattrocento Sans"/>
                <a:ea typeface="Quattrocento Sans"/>
                <a:cs typeface="Quattrocento Sans"/>
                <a:sym typeface="Quattrocento Sans"/>
              </a:rPr>
              <a:t>ETCD: </a:t>
            </a:r>
            <a:r>
              <a:rPr b="0" i="0" lang="en-US" sz="1600" u="none" cap="none" strike="noStrike">
                <a:solidFill>
                  <a:schemeClr val="dk1"/>
                </a:solidFill>
                <a:latin typeface="Quattrocento Sans"/>
                <a:ea typeface="Quattrocento Sans"/>
                <a:cs typeface="Quattrocento Sans"/>
                <a:sym typeface="Quattrocento Sans"/>
              </a:rPr>
              <a:t>Is a distributed key value lightweight central database to store current state of the cluster at any point of time. Your cluster information, nodes, secrets, controllers and other object configuration is stored inside this. Any component of the Kubernetes can query to understand the state of the cluster. So, it is going to be a single source of truth inside the kubernetes cluster.</a:t>
            </a:r>
            <a:endParaRPr b="1" i="0" sz="1800" u="sng"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43" name="Shape 143"/>
        <p:cNvGrpSpPr/>
        <p:nvPr/>
      </p:nvGrpSpPr>
      <p:grpSpPr>
        <a:xfrm>
          <a:off x="0" y="0"/>
          <a:ext cx="0" cy="0"/>
          <a:chOff x="0" y="0"/>
          <a:chExt cx="0" cy="0"/>
        </a:xfrm>
      </p:grpSpPr>
      <p:sp>
        <p:nvSpPr>
          <p:cNvPr id="144" name="Google Shape;144;p12"/>
          <p:cNvSpPr txBox="1"/>
          <p:nvPr>
            <p:ph type="title"/>
          </p:nvPr>
        </p:nvSpPr>
        <p:spPr>
          <a:xfrm>
            <a:off x="521206" y="448056"/>
            <a:ext cx="6613241"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Kubernetes Architecture - Worker   </a:t>
            </a:r>
            <a:endParaRPr>
              <a:solidFill>
                <a:schemeClr val="dk1"/>
              </a:solidFill>
              <a:latin typeface="Quattrocento Sans"/>
              <a:ea typeface="Quattrocento Sans"/>
              <a:cs typeface="Quattrocento Sans"/>
              <a:sym typeface="Quattrocento Sans"/>
            </a:endParaRPr>
          </a:p>
        </p:txBody>
      </p:sp>
      <p:sp>
        <p:nvSpPr>
          <p:cNvPr id="145" name="Google Shape;145;p12"/>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146" name="Google Shape;146;p12"/>
          <p:cNvSpPr/>
          <p:nvPr/>
        </p:nvSpPr>
        <p:spPr>
          <a:xfrm>
            <a:off x="10410105" y="6507681"/>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147" name="Google Shape;147;p12"/>
          <p:cNvPicPr preferRelativeResize="0"/>
          <p:nvPr/>
        </p:nvPicPr>
        <p:blipFill rotWithShape="1">
          <a:blip r:embed="rId3">
            <a:alphaModFix/>
          </a:blip>
          <a:srcRect b="0" l="0" r="0" t="0"/>
          <a:stretch/>
        </p:blipFill>
        <p:spPr>
          <a:xfrm>
            <a:off x="680483" y="1524708"/>
            <a:ext cx="5582093" cy="3649470"/>
          </a:xfrm>
          <a:prstGeom prst="rect">
            <a:avLst/>
          </a:prstGeom>
          <a:noFill/>
          <a:ln>
            <a:noFill/>
          </a:ln>
        </p:spPr>
      </p:pic>
      <p:sp>
        <p:nvSpPr>
          <p:cNvPr id="148" name="Google Shape;148;p12"/>
          <p:cNvSpPr txBox="1"/>
          <p:nvPr/>
        </p:nvSpPr>
        <p:spPr>
          <a:xfrm>
            <a:off x="6401449" y="1571490"/>
            <a:ext cx="5507016" cy="38779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dk1"/>
                </a:solidFill>
                <a:latin typeface="Quattrocento Sans"/>
                <a:ea typeface="Quattrocento Sans"/>
                <a:cs typeface="Quattrocento Sans"/>
                <a:sym typeface="Quattrocento Sans"/>
              </a:rPr>
              <a:t>Kubelet:</a:t>
            </a:r>
            <a:r>
              <a:rPr b="0" i="0" lang="en-US" sz="1800" u="none" cap="none" strike="noStrike">
                <a:solidFill>
                  <a:schemeClr val="dk1"/>
                </a:solidFill>
                <a:latin typeface="Quattrocento Sans"/>
                <a:ea typeface="Quattrocento Sans"/>
                <a:cs typeface="Quattrocento Sans"/>
                <a:sym typeface="Quattrocento Sans"/>
              </a:rPr>
              <a:t> </a:t>
            </a:r>
            <a:r>
              <a:rPr b="0" i="0" lang="en-US" sz="1600" u="none" cap="none" strike="noStrike">
                <a:solidFill>
                  <a:schemeClr val="dk1"/>
                </a:solidFill>
                <a:latin typeface="Quattrocento Sans"/>
                <a:ea typeface="Quattrocento Sans"/>
                <a:cs typeface="Quattrocento Sans"/>
                <a:sym typeface="Quattrocento Sans"/>
              </a:rPr>
              <a:t>Looks at the pods spec that was submitted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to the API Server and ensures that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described in that pods spec are running successfully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And healthy. In case, Kubelet notices any issues with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those pods then it tries to restart those pods on same node. In case, if the issue is with node, master detects a node failure and launches the pods onto another healthy node.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dk1"/>
                </a:solidFill>
                <a:latin typeface="Quattrocento Sans"/>
                <a:ea typeface="Quattrocento Sans"/>
                <a:cs typeface="Quattrocento Sans"/>
                <a:sym typeface="Quattrocento Sans"/>
              </a:rPr>
              <a:t>Kube-Proxy: </a:t>
            </a:r>
            <a:r>
              <a:rPr b="0" i="0" lang="en-US" sz="1600" u="none" cap="none" strike="noStrike">
                <a:solidFill>
                  <a:schemeClr val="dk1"/>
                </a:solidFill>
                <a:latin typeface="Quattrocento Sans"/>
                <a:ea typeface="Quattrocento Sans"/>
                <a:cs typeface="Quattrocento Sans"/>
                <a:sym typeface="Quattrocento Sans"/>
              </a:rPr>
              <a:t>Responsible for maintaining the entire network configuration. It essentially maintains the distributed network across all the nodes, pods and containers. It also exposes the Services. It is essentially the core networking component of the Kubernetes.</a:t>
            </a:r>
            <a:endParaRPr b="1" i="0" sz="1600" u="sng"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chemeClr val="dk1"/>
              </a:solidFill>
              <a:latin typeface="Quattrocento Sans"/>
              <a:ea typeface="Quattrocento Sans"/>
              <a:cs typeface="Quattrocento Sans"/>
              <a:sym typeface="Quattrocento Sans"/>
            </a:endParaRPr>
          </a:p>
        </p:txBody>
      </p:sp>
      <p:sp>
        <p:nvSpPr>
          <p:cNvPr id="149" name="Google Shape;149;p12"/>
          <p:cNvSpPr txBox="1"/>
          <p:nvPr/>
        </p:nvSpPr>
        <p:spPr>
          <a:xfrm>
            <a:off x="621008" y="5430463"/>
            <a:ext cx="11178958"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dk1"/>
                </a:solidFill>
                <a:latin typeface="Quattrocento Sans"/>
                <a:ea typeface="Quattrocento Sans"/>
                <a:cs typeface="Quattrocento Sans"/>
                <a:sym typeface="Quattrocento Sans"/>
              </a:rPr>
              <a:t>Pods:</a:t>
            </a:r>
            <a:r>
              <a:rPr b="0" i="0" lang="en-US" sz="1800" u="none" cap="none" strike="noStrike">
                <a:solidFill>
                  <a:schemeClr val="dk1"/>
                </a:solidFill>
                <a:latin typeface="Quattrocento Sans"/>
                <a:ea typeface="Quattrocento Sans"/>
                <a:cs typeface="Quattrocento Sans"/>
                <a:sym typeface="Quattrocento Sans"/>
              </a:rPr>
              <a:t> </a:t>
            </a:r>
            <a:r>
              <a:rPr b="0" i="0" lang="en-US" sz="1600" u="none" cap="none" strike="noStrike">
                <a:solidFill>
                  <a:schemeClr val="dk1"/>
                </a:solidFill>
                <a:latin typeface="Quattrocento Sans"/>
                <a:ea typeface="Quattrocento Sans"/>
                <a:cs typeface="Quattrocento Sans"/>
                <a:sym typeface="Quattrocento Sans"/>
              </a:rPr>
              <a:t>are basically scheduling units in Kubernetes. Each Pods consist of 1 or more containers. In most cases, there will be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1 container. There are scenarios, where we need to run 2 or more dependent containers together within a Pod, where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1 container will be helping another container. In Kubernetes, we primarily interact with Pods than Containers.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Each Pod has unique IP address inside the Kubernetes Cluster.</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54" name="Shape 154"/>
        <p:cNvGrpSpPr/>
        <p:nvPr/>
      </p:nvGrpSpPr>
      <p:grpSpPr>
        <a:xfrm>
          <a:off x="0" y="0"/>
          <a:ext cx="0" cy="0"/>
          <a:chOff x="0" y="0"/>
          <a:chExt cx="0" cy="0"/>
        </a:xfrm>
      </p:grpSpPr>
      <p:sp>
        <p:nvSpPr>
          <p:cNvPr id="155" name="Google Shape;155;p13"/>
          <p:cNvSpPr txBox="1"/>
          <p:nvPr>
            <p:ph type="title"/>
          </p:nvPr>
        </p:nvSpPr>
        <p:spPr>
          <a:xfrm>
            <a:off x="521206" y="448056"/>
            <a:ext cx="5509723"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Kubernetes Architecture </a:t>
            </a:r>
            <a:endParaRPr>
              <a:solidFill>
                <a:schemeClr val="dk1"/>
              </a:solidFill>
              <a:latin typeface="Quattrocento Sans"/>
              <a:ea typeface="Quattrocento Sans"/>
              <a:cs typeface="Quattrocento Sans"/>
              <a:sym typeface="Quattrocento Sans"/>
            </a:endParaRPr>
          </a:p>
        </p:txBody>
      </p:sp>
      <p:sp>
        <p:nvSpPr>
          <p:cNvPr id="156" name="Google Shape;156;p13"/>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157" name="Google Shape;157;p13"/>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158" name="Google Shape;158;p13"/>
          <p:cNvPicPr preferRelativeResize="0"/>
          <p:nvPr/>
        </p:nvPicPr>
        <p:blipFill rotWithShape="1">
          <a:blip r:embed="rId3">
            <a:alphaModFix/>
          </a:blip>
          <a:srcRect b="0" l="0" r="0" t="0"/>
          <a:stretch/>
        </p:blipFill>
        <p:spPr>
          <a:xfrm>
            <a:off x="1144068" y="1524708"/>
            <a:ext cx="9848313" cy="46411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63" name="Shape 163"/>
        <p:cNvGrpSpPr/>
        <p:nvPr/>
      </p:nvGrpSpPr>
      <p:grpSpPr>
        <a:xfrm>
          <a:off x="0" y="0"/>
          <a:ext cx="0" cy="0"/>
          <a:chOff x="0" y="0"/>
          <a:chExt cx="0" cy="0"/>
        </a:xfrm>
      </p:grpSpPr>
      <p:sp>
        <p:nvSpPr>
          <p:cNvPr id="164" name="Google Shape;164;p14"/>
          <p:cNvSpPr txBox="1"/>
          <p:nvPr>
            <p:ph type="title"/>
          </p:nvPr>
        </p:nvSpPr>
        <p:spPr>
          <a:xfrm>
            <a:off x="521206" y="448056"/>
            <a:ext cx="5509723"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Kubernetes Architecture - Details </a:t>
            </a:r>
            <a:endParaRPr>
              <a:solidFill>
                <a:schemeClr val="dk1"/>
              </a:solidFill>
              <a:latin typeface="Quattrocento Sans"/>
              <a:ea typeface="Quattrocento Sans"/>
              <a:cs typeface="Quattrocento Sans"/>
              <a:sym typeface="Quattrocento Sans"/>
            </a:endParaRPr>
          </a:p>
        </p:txBody>
      </p:sp>
      <p:sp>
        <p:nvSpPr>
          <p:cNvPr id="165" name="Google Shape;165;p14"/>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166" name="Google Shape;166;p14"/>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167" name="Google Shape;167;p14"/>
          <p:cNvSpPr txBox="1"/>
          <p:nvPr/>
        </p:nvSpPr>
        <p:spPr>
          <a:xfrm>
            <a:off x="776177" y="1658679"/>
            <a:ext cx="7840736"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Currently, Kubernetes supports up to 5000 worker nodes per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Ideally, in an application architecture, there is more than 1 Master Node for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High availability and Fault Tolerance.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In early days, these worker nodes/nodes are also called Minions.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Containers are designed to run MicroServices, not Monolithic applications.</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7"/>
          <p:cNvSpPr txBox="1"/>
          <p:nvPr>
            <p:ph type="title"/>
          </p:nvPr>
        </p:nvSpPr>
        <p:spPr>
          <a:xfrm>
            <a:off x="521207" y="448056"/>
            <a:ext cx="8452672"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Kubernetes - Fundamentals</a:t>
            </a:r>
            <a:endParaRPr b="1"/>
          </a:p>
        </p:txBody>
      </p:sp>
      <p:sp>
        <p:nvSpPr>
          <p:cNvPr id="174" name="Google Shape;174;p47"/>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175" name="Google Shape;175;p47"/>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176" name="Google Shape;176;p47"/>
          <p:cNvPicPr preferRelativeResize="0"/>
          <p:nvPr/>
        </p:nvPicPr>
        <p:blipFill rotWithShape="1">
          <a:blip r:embed="rId3">
            <a:alphaModFix/>
          </a:blip>
          <a:srcRect b="0" l="0" r="0" t="0"/>
          <a:stretch/>
        </p:blipFill>
        <p:spPr>
          <a:xfrm>
            <a:off x="1090446" y="1524707"/>
            <a:ext cx="10029479" cy="46209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8"/>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Kubernetes – Imperative &amp; Declarative</a:t>
            </a:r>
            <a:endParaRPr b="1"/>
          </a:p>
        </p:txBody>
      </p:sp>
      <p:sp>
        <p:nvSpPr>
          <p:cNvPr id="183" name="Google Shape;183;p48"/>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184" name="Google Shape;184;p48"/>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185" name="Google Shape;185;p48"/>
          <p:cNvPicPr preferRelativeResize="0"/>
          <p:nvPr/>
        </p:nvPicPr>
        <p:blipFill rotWithShape="1">
          <a:blip r:embed="rId3">
            <a:alphaModFix/>
          </a:blip>
          <a:srcRect b="0" l="0" r="0" t="0"/>
          <a:stretch/>
        </p:blipFill>
        <p:spPr>
          <a:xfrm>
            <a:off x="2644411" y="1376925"/>
            <a:ext cx="6797301" cy="50074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9"/>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What is Pod?</a:t>
            </a:r>
            <a:endParaRPr b="1"/>
          </a:p>
        </p:txBody>
      </p:sp>
      <p:sp>
        <p:nvSpPr>
          <p:cNvPr id="192" name="Google Shape;192;p49"/>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193" name="Google Shape;193;p49"/>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194" name="Google Shape;194;p49"/>
          <p:cNvPicPr preferRelativeResize="0"/>
          <p:nvPr/>
        </p:nvPicPr>
        <p:blipFill rotWithShape="1">
          <a:blip r:embed="rId3">
            <a:alphaModFix/>
          </a:blip>
          <a:srcRect b="0" l="0" r="0" t="0"/>
          <a:stretch/>
        </p:blipFill>
        <p:spPr>
          <a:xfrm>
            <a:off x="1552354" y="1524707"/>
            <a:ext cx="8928801" cy="48047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50"/>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POD Deployment</a:t>
            </a:r>
            <a:endParaRPr b="1"/>
          </a:p>
        </p:txBody>
      </p:sp>
      <p:sp>
        <p:nvSpPr>
          <p:cNvPr id="201" name="Google Shape;201;p50"/>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02" name="Google Shape;202;p50"/>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03" name="Google Shape;203;p50"/>
          <p:cNvPicPr preferRelativeResize="0"/>
          <p:nvPr/>
        </p:nvPicPr>
        <p:blipFill rotWithShape="1">
          <a:blip r:embed="rId3">
            <a:alphaModFix/>
          </a:blip>
          <a:srcRect b="0" l="0" r="0" t="0"/>
          <a:stretch/>
        </p:blipFill>
        <p:spPr>
          <a:xfrm>
            <a:off x="2146897" y="1341894"/>
            <a:ext cx="7816038" cy="51775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1"/>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Kubernetes – POD</a:t>
            </a:r>
            <a:endParaRPr b="1"/>
          </a:p>
        </p:txBody>
      </p:sp>
      <p:sp>
        <p:nvSpPr>
          <p:cNvPr id="210" name="Google Shape;210;p51"/>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11" name="Google Shape;211;p51"/>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12" name="Google Shape;212;p51"/>
          <p:cNvPicPr preferRelativeResize="0"/>
          <p:nvPr/>
        </p:nvPicPr>
        <p:blipFill rotWithShape="1">
          <a:blip r:embed="rId3">
            <a:alphaModFix/>
          </a:blip>
          <a:srcRect b="0" l="0" r="0" t="0"/>
          <a:stretch/>
        </p:blipFill>
        <p:spPr>
          <a:xfrm>
            <a:off x="782581" y="1524707"/>
            <a:ext cx="10509195" cy="46887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45" name="Shape 45"/>
        <p:cNvGrpSpPr/>
        <p:nvPr/>
      </p:nvGrpSpPr>
      <p:grpSpPr>
        <a:xfrm>
          <a:off x="0" y="0"/>
          <a:ext cx="0" cy="0"/>
          <a:chOff x="0" y="0"/>
          <a:chExt cx="0" cy="0"/>
        </a:xfrm>
      </p:grpSpPr>
      <p:sp>
        <p:nvSpPr>
          <p:cNvPr id="46" name="Google Shape;46;p2"/>
          <p:cNvSpPr txBox="1"/>
          <p:nvPr>
            <p:ph type="title"/>
          </p:nvPr>
        </p:nvSpPr>
        <p:spPr>
          <a:xfrm>
            <a:off x="521207" y="448056"/>
            <a:ext cx="8283745"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Fact &amp; Problem Statements</a:t>
            </a:r>
            <a:endParaRPr>
              <a:solidFill>
                <a:schemeClr val="dk1"/>
              </a:solidFill>
              <a:latin typeface="Quattrocento Sans"/>
              <a:ea typeface="Quattrocento Sans"/>
              <a:cs typeface="Quattrocento Sans"/>
              <a:sym typeface="Quattrocento Sans"/>
            </a:endParaRPr>
          </a:p>
        </p:txBody>
      </p:sp>
      <p:sp>
        <p:nvSpPr>
          <p:cNvPr id="47" name="Google Shape;47;p2"/>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48" name="Google Shape;48;p2"/>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9" name="Google Shape;49;p2"/>
          <p:cNvPicPr preferRelativeResize="0"/>
          <p:nvPr/>
        </p:nvPicPr>
        <p:blipFill rotWithShape="1">
          <a:blip r:embed="rId3">
            <a:alphaModFix/>
          </a:blip>
          <a:srcRect b="0" l="0" r="0" t="0"/>
          <a:stretch/>
        </p:blipFill>
        <p:spPr>
          <a:xfrm>
            <a:off x="760287" y="1657365"/>
            <a:ext cx="10569325" cy="373886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2"/>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Kubernetes – POD</a:t>
            </a:r>
            <a:endParaRPr b="1"/>
          </a:p>
        </p:txBody>
      </p:sp>
      <p:sp>
        <p:nvSpPr>
          <p:cNvPr id="219" name="Google Shape;219;p52"/>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20" name="Google Shape;220;p52"/>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21" name="Google Shape;221;p52"/>
          <p:cNvPicPr preferRelativeResize="0"/>
          <p:nvPr/>
        </p:nvPicPr>
        <p:blipFill rotWithShape="1">
          <a:blip r:embed="rId3">
            <a:alphaModFix/>
          </a:blip>
          <a:srcRect b="0" l="0" r="0" t="0"/>
          <a:stretch/>
        </p:blipFill>
        <p:spPr>
          <a:xfrm>
            <a:off x="1706642" y="1734014"/>
            <a:ext cx="8420100" cy="427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3"/>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Kubernetes – Multi-Container POD</a:t>
            </a:r>
            <a:endParaRPr b="1"/>
          </a:p>
        </p:txBody>
      </p:sp>
      <p:sp>
        <p:nvSpPr>
          <p:cNvPr id="228" name="Google Shape;228;p53"/>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29" name="Google Shape;229;p53"/>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30" name="Google Shape;230;p53"/>
          <p:cNvPicPr preferRelativeResize="0"/>
          <p:nvPr/>
        </p:nvPicPr>
        <p:blipFill rotWithShape="1">
          <a:blip r:embed="rId3">
            <a:alphaModFix/>
          </a:blip>
          <a:srcRect b="0" l="0" r="0" t="0"/>
          <a:stretch/>
        </p:blipFill>
        <p:spPr>
          <a:xfrm>
            <a:off x="2137143" y="1524707"/>
            <a:ext cx="7309884" cy="48073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4"/>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Kubernetes – Multi-Container POD</a:t>
            </a:r>
            <a:endParaRPr b="1"/>
          </a:p>
        </p:txBody>
      </p:sp>
      <p:sp>
        <p:nvSpPr>
          <p:cNvPr id="237" name="Google Shape;237;p54"/>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38" name="Google Shape;238;p54"/>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39" name="Google Shape;239;p54"/>
          <p:cNvPicPr preferRelativeResize="0"/>
          <p:nvPr/>
        </p:nvPicPr>
        <p:blipFill rotWithShape="1">
          <a:blip r:embed="rId3">
            <a:alphaModFix/>
          </a:blip>
          <a:srcRect b="0" l="0" r="0" t="0"/>
          <a:stretch/>
        </p:blipFill>
        <p:spPr>
          <a:xfrm>
            <a:off x="1234261" y="1666841"/>
            <a:ext cx="9714737" cy="44110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5"/>
          <p:cNvSpPr txBox="1"/>
          <p:nvPr>
            <p:ph type="title"/>
          </p:nvPr>
        </p:nvSpPr>
        <p:spPr>
          <a:xfrm>
            <a:off x="521207" y="448056"/>
            <a:ext cx="7070440"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POD Networking</a:t>
            </a:r>
            <a:endParaRPr b="1"/>
          </a:p>
        </p:txBody>
      </p:sp>
      <p:sp>
        <p:nvSpPr>
          <p:cNvPr id="246" name="Google Shape;246;p55"/>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47" name="Google Shape;247;p55"/>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48" name="Google Shape;248;p55"/>
          <p:cNvPicPr preferRelativeResize="0"/>
          <p:nvPr/>
        </p:nvPicPr>
        <p:blipFill rotWithShape="1">
          <a:blip r:embed="rId3">
            <a:alphaModFix/>
          </a:blip>
          <a:srcRect b="0" l="0" r="0" t="0"/>
          <a:stretch/>
        </p:blipFill>
        <p:spPr>
          <a:xfrm>
            <a:off x="1594884" y="1542751"/>
            <a:ext cx="8985508" cy="46772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6"/>
          <p:cNvSpPr txBox="1"/>
          <p:nvPr>
            <p:ph type="title"/>
          </p:nvPr>
        </p:nvSpPr>
        <p:spPr>
          <a:xfrm>
            <a:off x="521207" y="448056"/>
            <a:ext cx="7070440"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Inter-Pod Communication</a:t>
            </a:r>
            <a:endParaRPr b="1"/>
          </a:p>
        </p:txBody>
      </p:sp>
      <p:sp>
        <p:nvSpPr>
          <p:cNvPr id="255" name="Google Shape;255;p56"/>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56" name="Google Shape;256;p56"/>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57" name="Google Shape;257;p56"/>
          <p:cNvPicPr preferRelativeResize="0"/>
          <p:nvPr/>
        </p:nvPicPr>
        <p:blipFill rotWithShape="1">
          <a:blip r:embed="rId3">
            <a:alphaModFix/>
          </a:blip>
          <a:srcRect b="0" l="0" r="0" t="0"/>
          <a:stretch/>
        </p:blipFill>
        <p:spPr>
          <a:xfrm>
            <a:off x="1382231" y="1387535"/>
            <a:ext cx="9319216" cy="50543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7"/>
          <p:cNvSpPr txBox="1"/>
          <p:nvPr>
            <p:ph type="title"/>
          </p:nvPr>
        </p:nvSpPr>
        <p:spPr>
          <a:xfrm>
            <a:off x="521207" y="448056"/>
            <a:ext cx="7070440"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Intra-Pod Communication</a:t>
            </a:r>
            <a:endParaRPr b="1"/>
          </a:p>
        </p:txBody>
      </p:sp>
      <p:sp>
        <p:nvSpPr>
          <p:cNvPr id="264" name="Google Shape;264;p57"/>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65" name="Google Shape;265;p57"/>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66" name="Google Shape;266;p57"/>
          <p:cNvPicPr preferRelativeResize="0"/>
          <p:nvPr/>
        </p:nvPicPr>
        <p:blipFill rotWithShape="1">
          <a:blip r:embed="rId3">
            <a:alphaModFix/>
          </a:blip>
          <a:srcRect b="0" l="0" r="0" t="0"/>
          <a:stretch/>
        </p:blipFill>
        <p:spPr>
          <a:xfrm>
            <a:off x="1711842" y="1316855"/>
            <a:ext cx="8863455" cy="51110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8"/>
          <p:cNvSpPr txBox="1"/>
          <p:nvPr>
            <p:ph type="title"/>
          </p:nvPr>
        </p:nvSpPr>
        <p:spPr>
          <a:xfrm>
            <a:off x="521207" y="448056"/>
            <a:ext cx="7070440"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Pod Lifecycle</a:t>
            </a:r>
            <a:endParaRPr b="1"/>
          </a:p>
        </p:txBody>
      </p:sp>
      <p:sp>
        <p:nvSpPr>
          <p:cNvPr id="273" name="Google Shape;273;p58"/>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74" name="Google Shape;274;p58"/>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75" name="Google Shape;275;p58"/>
          <p:cNvPicPr preferRelativeResize="0"/>
          <p:nvPr/>
        </p:nvPicPr>
        <p:blipFill rotWithShape="1">
          <a:blip r:embed="rId3">
            <a:alphaModFix/>
          </a:blip>
          <a:srcRect b="0" l="0" r="0" t="0"/>
          <a:stretch/>
        </p:blipFill>
        <p:spPr>
          <a:xfrm>
            <a:off x="1695622" y="1392092"/>
            <a:ext cx="8758204" cy="50087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5"/>
          <p:cNvSpPr txBox="1"/>
          <p:nvPr>
            <p:ph type="title"/>
          </p:nvPr>
        </p:nvSpPr>
        <p:spPr>
          <a:xfrm>
            <a:off x="521207" y="448056"/>
            <a:ext cx="2221993"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YAML Basics</a:t>
            </a:r>
            <a:endParaRPr>
              <a:solidFill>
                <a:schemeClr val="dk1"/>
              </a:solidFill>
              <a:latin typeface="Quattrocento Sans"/>
              <a:ea typeface="Quattrocento Sans"/>
              <a:cs typeface="Quattrocento Sans"/>
              <a:sym typeface="Quattrocento Sans"/>
            </a:endParaRPr>
          </a:p>
        </p:txBody>
      </p:sp>
      <p:sp>
        <p:nvSpPr>
          <p:cNvPr id="282" name="Google Shape;282;p15"/>
          <p:cNvSpPr txBox="1"/>
          <p:nvPr/>
        </p:nvSpPr>
        <p:spPr>
          <a:xfrm>
            <a:off x="541610" y="1524707"/>
            <a:ext cx="4321704" cy="2877171"/>
          </a:xfrm>
          <a:prstGeom prst="rect">
            <a:avLst/>
          </a:prstGeom>
          <a:noFill/>
          <a:ln>
            <a:noFill/>
          </a:ln>
        </p:spPr>
        <p:txBody>
          <a:bodyPr anchorCtr="0" anchor="t" bIns="45700" lIns="91425" spcFirstLastPara="1" rIns="91425" wrap="square" tIns="45700">
            <a:normAutofit/>
          </a:bodyPr>
          <a:lstStyle/>
          <a:p>
            <a:pPr indent="0" lvl="0" marL="0" marR="0" rtl="0" algn="l">
              <a:lnSpc>
                <a:spcPct val="112500"/>
              </a:lnSpc>
              <a:spcBef>
                <a:spcPts val="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83" name="Google Shape;283;p15"/>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84" name="Google Shape;284;p15"/>
          <p:cNvPicPr preferRelativeResize="0"/>
          <p:nvPr/>
        </p:nvPicPr>
        <p:blipFill rotWithShape="1">
          <a:blip r:embed="rId3">
            <a:alphaModFix/>
          </a:blip>
          <a:srcRect b="0" l="0" r="0" t="0"/>
          <a:stretch/>
        </p:blipFill>
        <p:spPr>
          <a:xfrm>
            <a:off x="988828" y="1641665"/>
            <a:ext cx="10137107" cy="43019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6"/>
          <p:cNvSpPr txBox="1"/>
          <p:nvPr>
            <p:ph type="title"/>
          </p:nvPr>
        </p:nvSpPr>
        <p:spPr>
          <a:xfrm>
            <a:off x="521207" y="448056"/>
            <a:ext cx="7070440"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YAML in Kubernetes</a:t>
            </a:r>
            <a:endParaRPr b="1"/>
          </a:p>
        </p:txBody>
      </p:sp>
      <p:sp>
        <p:nvSpPr>
          <p:cNvPr id="291" name="Google Shape;291;p16"/>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292" name="Google Shape;292;p16"/>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293" name="Google Shape;293;p16"/>
          <p:cNvPicPr preferRelativeResize="0"/>
          <p:nvPr/>
        </p:nvPicPr>
        <p:blipFill rotWithShape="1">
          <a:blip r:embed="rId3">
            <a:alphaModFix/>
          </a:blip>
          <a:srcRect b="0" l="0" r="0" t="0"/>
          <a:stretch/>
        </p:blipFill>
        <p:spPr>
          <a:xfrm>
            <a:off x="668594" y="1725663"/>
            <a:ext cx="10738613" cy="41556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txBox="1"/>
          <p:nvPr>
            <p:ph type="title"/>
          </p:nvPr>
        </p:nvSpPr>
        <p:spPr>
          <a:xfrm>
            <a:off x="521207" y="448056"/>
            <a:ext cx="7070440"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YAML in Kubernetes</a:t>
            </a:r>
            <a:endParaRPr b="1"/>
          </a:p>
        </p:txBody>
      </p:sp>
      <p:sp>
        <p:nvSpPr>
          <p:cNvPr id="300" name="Google Shape;300;p17"/>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01" name="Google Shape;301;p17"/>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302" name="Google Shape;302;p17"/>
          <p:cNvPicPr preferRelativeResize="0"/>
          <p:nvPr/>
        </p:nvPicPr>
        <p:blipFill rotWithShape="1">
          <a:blip r:embed="rId3">
            <a:alphaModFix/>
          </a:blip>
          <a:srcRect b="0" l="0" r="0" t="0"/>
          <a:stretch/>
        </p:blipFill>
        <p:spPr>
          <a:xfrm>
            <a:off x="757082" y="1759150"/>
            <a:ext cx="10633433" cy="39987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54" name="Shape 54"/>
        <p:cNvGrpSpPr/>
        <p:nvPr/>
      </p:nvGrpSpPr>
      <p:grpSpPr>
        <a:xfrm>
          <a:off x="0" y="0"/>
          <a:ext cx="0" cy="0"/>
          <a:chOff x="0" y="0"/>
          <a:chExt cx="0" cy="0"/>
        </a:xfrm>
      </p:grpSpPr>
      <p:sp>
        <p:nvSpPr>
          <p:cNvPr id="55" name="Google Shape;55;p3"/>
          <p:cNvSpPr txBox="1"/>
          <p:nvPr>
            <p:ph type="title"/>
          </p:nvPr>
        </p:nvSpPr>
        <p:spPr>
          <a:xfrm>
            <a:off x="521208" y="448056"/>
            <a:ext cx="4759710"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COE is not always required</a:t>
            </a:r>
            <a:endParaRPr>
              <a:solidFill>
                <a:schemeClr val="dk1"/>
              </a:solidFill>
              <a:latin typeface="Quattrocento Sans"/>
              <a:ea typeface="Quattrocento Sans"/>
              <a:cs typeface="Quattrocento Sans"/>
              <a:sym typeface="Quattrocento Sans"/>
            </a:endParaRPr>
          </a:p>
        </p:txBody>
      </p:sp>
      <p:sp>
        <p:nvSpPr>
          <p:cNvPr id="56" name="Google Shape;56;p3"/>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57" name="Google Shape;57;p3"/>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8" name="Google Shape;58;p3"/>
          <p:cNvPicPr preferRelativeResize="0"/>
          <p:nvPr/>
        </p:nvPicPr>
        <p:blipFill rotWithShape="1">
          <a:blip r:embed="rId3">
            <a:alphaModFix/>
          </a:blip>
          <a:srcRect b="0" l="0" r="0" t="0"/>
          <a:stretch/>
        </p:blipFill>
        <p:spPr>
          <a:xfrm>
            <a:off x="996592" y="1886369"/>
            <a:ext cx="9999270" cy="2430918"/>
          </a:xfrm>
          <a:prstGeom prst="rect">
            <a:avLst/>
          </a:prstGeom>
          <a:noFill/>
          <a:ln>
            <a:noFill/>
          </a:ln>
        </p:spPr>
      </p:pic>
      <p:sp>
        <p:nvSpPr>
          <p:cNvPr id="59" name="Google Shape;59;p3"/>
          <p:cNvSpPr txBox="1"/>
          <p:nvPr/>
        </p:nvSpPr>
        <p:spPr>
          <a:xfrm>
            <a:off x="1099335" y="4911047"/>
            <a:ext cx="774045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Use-case:</a:t>
            </a:r>
            <a:br>
              <a:rPr b="0" i="0" lang="en-US" sz="1800" u="none" cap="none" strike="noStrike">
                <a:solidFill>
                  <a:schemeClr val="dk1"/>
                </a:solidFill>
                <a:latin typeface="Quattrocento Sans"/>
                <a:ea typeface="Quattrocento Sans"/>
                <a:cs typeface="Quattrocento Sans"/>
                <a:sym typeface="Quattrocento Sans"/>
              </a:rPr>
            </a:br>
            <a:r>
              <a:rPr b="0" i="0" lang="en-US" sz="1800" u="none" cap="none" strike="noStrike">
                <a:solidFill>
                  <a:schemeClr val="dk1"/>
                </a:solidFill>
                <a:latin typeface="Quattrocento Sans"/>
                <a:ea typeface="Quattrocento Sans"/>
                <a:cs typeface="Quattrocento Sans"/>
                <a:sym typeface="Quattrocento Sans"/>
              </a:rPr>
              <a:t>Start-up/small companies running 3-4 applications with few microservices.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Can be handled by Load-Balancer &amp; Auto-Scaling Groups</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2"/>
          <p:cNvSpPr txBox="1"/>
          <p:nvPr>
            <p:ph type="title"/>
          </p:nvPr>
        </p:nvSpPr>
        <p:spPr>
          <a:xfrm>
            <a:off x="521207" y="448056"/>
            <a:ext cx="7070440"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YAML in Kubernetes</a:t>
            </a:r>
            <a:endParaRPr b="1"/>
          </a:p>
        </p:txBody>
      </p:sp>
      <p:sp>
        <p:nvSpPr>
          <p:cNvPr id="309" name="Google Shape;309;p22"/>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10" name="Google Shape;310;p22"/>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311" name="Google Shape;311;p22"/>
          <p:cNvPicPr preferRelativeResize="0"/>
          <p:nvPr/>
        </p:nvPicPr>
        <p:blipFill rotWithShape="1">
          <a:blip r:embed="rId3">
            <a:alphaModFix/>
          </a:blip>
          <a:srcRect b="0" l="0" r="0" t="0"/>
          <a:stretch/>
        </p:blipFill>
        <p:spPr>
          <a:xfrm>
            <a:off x="1946787" y="1588065"/>
            <a:ext cx="7704650" cy="45686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0"/>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Demo: Pods</a:t>
            </a:r>
            <a:endParaRPr b="1"/>
          </a:p>
        </p:txBody>
      </p:sp>
      <p:sp>
        <p:nvSpPr>
          <p:cNvPr id="318" name="Google Shape;318;p60"/>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19" name="Google Shape;319;p60"/>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320" name="Google Shape;320;p60"/>
          <p:cNvSpPr txBox="1"/>
          <p:nvPr/>
        </p:nvSpPr>
        <p:spPr>
          <a:xfrm>
            <a:off x="541609" y="2194592"/>
            <a:ext cx="5380074"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Pod Manifest File – </a:t>
            </a:r>
            <a:r>
              <a:rPr b="1" i="0" lang="en-US" sz="1800" u="none" cap="none" strike="noStrike">
                <a:solidFill>
                  <a:schemeClr val="dk1"/>
                </a:solidFill>
                <a:latin typeface="Quattrocento Sans"/>
                <a:ea typeface="Quattrocento Sans"/>
                <a:cs typeface="Quattrocento Sans"/>
                <a:sym typeface="Quattrocento Sans"/>
              </a:rPr>
              <a:t>nginx-pod1.yaml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 nginx-pod1.yaml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metadata: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  name: nginx-pod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  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    app: nginx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    tier: dev</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  containers: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  - name: nginx-container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DD462F"/>
                </a:solidFill>
                <a:latin typeface="Quattrocento Sans"/>
                <a:ea typeface="Quattrocento Sans"/>
                <a:cs typeface="Quattrocento Sans"/>
                <a:sym typeface="Quattrocento Sans"/>
              </a:rPr>
              <a:t>    image: nginx</a:t>
            </a:r>
            <a:endParaRPr b="0" i="0" sz="1400" u="none" cap="none" strike="noStrike">
              <a:solidFill>
                <a:srgbClr val="000000"/>
              </a:solidFill>
              <a:latin typeface="Arial"/>
              <a:ea typeface="Arial"/>
              <a:cs typeface="Arial"/>
              <a:sym typeface="Arial"/>
            </a:endParaRPr>
          </a:p>
        </p:txBody>
      </p:sp>
      <p:sp>
        <p:nvSpPr>
          <p:cNvPr id="321" name="Google Shape;321;p60"/>
          <p:cNvSpPr txBox="1"/>
          <p:nvPr/>
        </p:nvSpPr>
        <p:spPr>
          <a:xfrm>
            <a:off x="6390057" y="2579715"/>
            <a:ext cx="4156138"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create -f nginx-pod1.yaml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pods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pod nginx-pod -o yaml</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describe pod nginx-pod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exec -it nginx-pod -- /bin/sh</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delete pod nginx-pod</a:t>
            </a:r>
            <a:endParaRPr b="1" i="0" sz="1800" u="none" cap="none" strike="noStrike">
              <a:solidFill>
                <a:schemeClr val="dk1"/>
              </a:solidFill>
              <a:latin typeface="Quattrocento Sans"/>
              <a:ea typeface="Quattrocento Sans"/>
              <a:cs typeface="Quattrocento Sans"/>
              <a:sym typeface="Quattrocento Sans"/>
            </a:endParaRPr>
          </a:p>
        </p:txBody>
      </p:sp>
      <p:sp>
        <p:nvSpPr>
          <p:cNvPr id="322" name="Google Shape;322;p60"/>
          <p:cNvSpPr txBox="1"/>
          <p:nvPr/>
        </p:nvSpPr>
        <p:spPr>
          <a:xfrm>
            <a:off x="521207" y="1269033"/>
            <a:ext cx="9690089"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Quattrocento Sans"/>
                <a:ea typeface="Quattrocento Sans"/>
                <a:cs typeface="Quattrocento Sans"/>
                <a:sym typeface="Quattrocento Sans"/>
              </a:rPr>
              <a:t>Create Pod using Command:</a:t>
            </a:r>
            <a:br>
              <a:rPr b="0" i="0" lang="en-US" sz="1800" u="sng" cap="none" strike="noStrike">
                <a:solidFill>
                  <a:schemeClr val="dk1"/>
                </a:solidFill>
                <a:latin typeface="Quattrocento Sans"/>
                <a:ea typeface="Quattrocento Sans"/>
                <a:cs typeface="Quattrocento Sans"/>
                <a:sym typeface="Quattrocento Sans"/>
              </a:rPr>
            </a:br>
            <a:r>
              <a:rPr b="1" i="0" lang="en-US" sz="1800" u="none" cap="none" strike="noStrike">
                <a:solidFill>
                  <a:schemeClr val="dk1"/>
                </a:solidFill>
                <a:latin typeface="Quattrocento Sans"/>
                <a:ea typeface="Quattrocento Sans"/>
                <a:cs typeface="Quattrocento Sans"/>
                <a:sym typeface="Quattrocento Sans"/>
              </a:rPr>
              <a:t>kubectl run &lt;desired-pod-name&gt; --image &lt;Container-Image&gt; --generator=run-pod/v1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3" name="Google Shape;323;p60"/>
          <p:cNvSpPr txBox="1"/>
          <p:nvPr/>
        </p:nvSpPr>
        <p:spPr>
          <a:xfrm>
            <a:off x="4274288" y="5422605"/>
            <a:ext cx="519007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Quattrocento Sans"/>
                <a:ea typeface="Quattrocento Sans"/>
                <a:cs typeface="Quattrocento Sans"/>
                <a:sym typeface="Quattrocento Sans"/>
              </a:rPr>
              <a:t>Q. </a:t>
            </a:r>
            <a:r>
              <a:rPr b="0" i="0" lang="en-US" sz="1800" u="none" cap="none" strike="noStrike">
                <a:solidFill>
                  <a:schemeClr val="dk1"/>
                </a:solidFill>
                <a:latin typeface="Quattrocento Sans"/>
                <a:ea typeface="Quattrocento Sans"/>
                <a:cs typeface="Quattrocento Sans"/>
                <a:sym typeface="Quattrocento Sans"/>
              </a:rPr>
              <a:t>How do we access this application </a:t>
            </a:r>
            <a:r>
              <a:rPr b="1" i="0" lang="en-US" sz="1800" u="none" cap="none" strike="noStrike">
                <a:solidFill>
                  <a:schemeClr val="dk1"/>
                </a:solidFill>
                <a:latin typeface="Quattrocento Sans"/>
                <a:ea typeface="Quattrocento Sans"/>
                <a:cs typeface="Quattrocento Sans"/>
                <a:sym typeface="Quattrocento Sans"/>
              </a:rPr>
              <a:t>externally</a:t>
            </a:r>
            <a:r>
              <a:rPr b="0" i="0" lang="en-US" sz="1800" u="none" cap="none" strike="noStrike">
                <a:solidFill>
                  <a:schemeClr val="dk1"/>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Quattrocento Sans"/>
                <a:ea typeface="Quattrocento Sans"/>
                <a:cs typeface="Quattrocento Sans"/>
                <a:sym typeface="Quattrocento Sans"/>
              </a:rPr>
              <a:t>A. </a:t>
            </a:r>
            <a:r>
              <a:rPr b="0" i="0" lang="en-US" sz="1800" u="none" cap="none" strike="noStrike">
                <a:solidFill>
                  <a:schemeClr val="dk1"/>
                </a:solidFill>
                <a:latin typeface="Quattrocento Sans"/>
                <a:ea typeface="Quattrocento Sans"/>
                <a:cs typeface="Quattrocento Sans"/>
                <a:sym typeface="Quattrocento Sans"/>
              </a:rPr>
              <a:t>NodePort Service</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2"/>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Why Services?</a:t>
            </a:r>
            <a:endParaRPr b="1"/>
          </a:p>
        </p:txBody>
      </p:sp>
      <p:sp>
        <p:nvSpPr>
          <p:cNvPr id="330" name="Google Shape;330;p62"/>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31" name="Google Shape;331;p62"/>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332" name="Google Shape;332;p62"/>
          <p:cNvPicPr preferRelativeResize="0"/>
          <p:nvPr/>
        </p:nvPicPr>
        <p:blipFill rotWithShape="1">
          <a:blip r:embed="rId3">
            <a:alphaModFix/>
          </a:blip>
          <a:srcRect b="0" l="0" r="0" t="0"/>
          <a:stretch/>
        </p:blipFill>
        <p:spPr>
          <a:xfrm>
            <a:off x="541609" y="1476362"/>
            <a:ext cx="11117004" cy="474368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3"/>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Services</a:t>
            </a:r>
            <a:endParaRPr b="1"/>
          </a:p>
        </p:txBody>
      </p:sp>
      <p:sp>
        <p:nvSpPr>
          <p:cNvPr id="339" name="Google Shape;339;p63"/>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40" name="Google Shape;340;p63"/>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341" name="Google Shape;341;p63"/>
          <p:cNvPicPr preferRelativeResize="0"/>
          <p:nvPr/>
        </p:nvPicPr>
        <p:blipFill rotWithShape="1">
          <a:blip r:embed="rId3">
            <a:alphaModFix/>
          </a:blip>
          <a:srcRect b="0" l="0" r="0" t="0"/>
          <a:stretch/>
        </p:blipFill>
        <p:spPr>
          <a:xfrm>
            <a:off x="1683161" y="1373668"/>
            <a:ext cx="4384158" cy="4997418"/>
          </a:xfrm>
          <a:prstGeom prst="rect">
            <a:avLst/>
          </a:prstGeom>
          <a:noFill/>
          <a:ln>
            <a:noFill/>
          </a:ln>
        </p:spPr>
      </p:pic>
      <p:sp>
        <p:nvSpPr>
          <p:cNvPr id="342" name="Google Shape;342;p63"/>
          <p:cNvSpPr txBox="1"/>
          <p:nvPr/>
        </p:nvSpPr>
        <p:spPr>
          <a:xfrm>
            <a:off x="6709144" y="3115339"/>
            <a:ext cx="3732028"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Quattrocento Sans"/>
                <a:ea typeface="Quattrocento Sans"/>
                <a:cs typeface="Quattrocento Sans"/>
                <a:sym typeface="Quattrocento Sans"/>
              </a:rPr>
              <a:t>Front-end Service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Quattrocento Sans"/>
                <a:ea typeface="Quattrocento Sans"/>
                <a:cs typeface="Quattrocento Sans"/>
                <a:sym typeface="Quattrocento Sans"/>
              </a:rPr>
              <a:t>Back-end Service</a:t>
            </a:r>
            <a:endParaRPr b="1"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4"/>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Types of Services</a:t>
            </a:r>
            <a:endParaRPr b="1"/>
          </a:p>
        </p:txBody>
      </p:sp>
      <p:sp>
        <p:nvSpPr>
          <p:cNvPr id="349" name="Google Shape;349;p64"/>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50" name="Google Shape;350;p64"/>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351" name="Google Shape;351;p64"/>
          <p:cNvPicPr preferRelativeResize="0"/>
          <p:nvPr/>
        </p:nvPicPr>
        <p:blipFill rotWithShape="1">
          <a:blip r:embed="rId3">
            <a:alphaModFix/>
          </a:blip>
          <a:srcRect b="0" l="0" r="0" t="0"/>
          <a:stretch/>
        </p:blipFill>
        <p:spPr>
          <a:xfrm>
            <a:off x="1127050" y="1311486"/>
            <a:ext cx="9803219" cy="52079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5"/>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Why NodePort Service?</a:t>
            </a:r>
            <a:endParaRPr b="1"/>
          </a:p>
        </p:txBody>
      </p:sp>
      <p:sp>
        <p:nvSpPr>
          <p:cNvPr id="358" name="Google Shape;358;p65"/>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59" name="Google Shape;359;p65"/>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360" name="Google Shape;360;p65"/>
          <p:cNvPicPr preferRelativeResize="0"/>
          <p:nvPr/>
        </p:nvPicPr>
        <p:blipFill rotWithShape="1">
          <a:blip r:embed="rId3">
            <a:alphaModFix/>
          </a:blip>
          <a:srcRect b="0" l="0" r="0" t="0"/>
          <a:stretch/>
        </p:blipFill>
        <p:spPr>
          <a:xfrm>
            <a:off x="669852" y="1777083"/>
            <a:ext cx="10753060" cy="221621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6"/>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NodePort Service</a:t>
            </a:r>
            <a:endParaRPr b="1"/>
          </a:p>
        </p:txBody>
      </p:sp>
      <p:sp>
        <p:nvSpPr>
          <p:cNvPr id="367" name="Google Shape;367;p66"/>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68" name="Google Shape;368;p66"/>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369" name="Google Shape;369;p66"/>
          <p:cNvSpPr txBox="1"/>
          <p:nvPr/>
        </p:nvSpPr>
        <p:spPr>
          <a:xfrm>
            <a:off x="521207" y="1340041"/>
            <a:ext cx="64626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To access it externally, we need to create a </a:t>
            </a:r>
            <a:r>
              <a:rPr b="1" i="0" lang="en-US" sz="1800" u="none" cap="none" strike="noStrike">
                <a:solidFill>
                  <a:schemeClr val="dk1"/>
                </a:solidFill>
                <a:latin typeface="Quattrocento Sans"/>
                <a:ea typeface="Quattrocento Sans"/>
                <a:cs typeface="Quattrocento Sans"/>
                <a:sym typeface="Quattrocento Sans"/>
              </a:rPr>
              <a:t>NodePort Service</a:t>
            </a:r>
            <a:r>
              <a:rPr b="0" i="0" lang="en-US" sz="1800" u="none" cap="none" strike="noStrike">
                <a:solidFill>
                  <a:schemeClr val="dk1"/>
                </a:solidFill>
                <a:latin typeface="Quattrocento Sans"/>
                <a:ea typeface="Quattrocento Sans"/>
                <a:cs typeface="Quattrocento Sans"/>
                <a:sym typeface="Quattrocento Sans"/>
              </a:rPr>
              <a:t>.</a:t>
            </a:r>
            <a:endParaRPr b="0" i="0" sz="1800" u="none" cap="none" strike="noStrike">
              <a:solidFill>
                <a:schemeClr val="dk1"/>
              </a:solidFill>
              <a:latin typeface="Quattrocento Sans"/>
              <a:ea typeface="Quattrocento Sans"/>
              <a:cs typeface="Quattrocento Sans"/>
              <a:sym typeface="Quattrocento Sans"/>
            </a:endParaRPr>
          </a:p>
        </p:txBody>
      </p:sp>
      <p:pic>
        <p:nvPicPr>
          <p:cNvPr id="370" name="Google Shape;370;p66"/>
          <p:cNvPicPr preferRelativeResize="0"/>
          <p:nvPr/>
        </p:nvPicPr>
        <p:blipFill rotWithShape="1">
          <a:blip r:embed="rId3">
            <a:alphaModFix/>
          </a:blip>
          <a:srcRect b="0" l="0" r="0" t="0"/>
          <a:stretch/>
        </p:blipFill>
        <p:spPr>
          <a:xfrm>
            <a:off x="2758932" y="1802535"/>
            <a:ext cx="5762625" cy="4324350"/>
          </a:xfrm>
          <a:prstGeom prst="rect">
            <a:avLst/>
          </a:prstGeom>
          <a:noFill/>
          <a:ln>
            <a:noFill/>
          </a:ln>
        </p:spPr>
      </p:pic>
      <p:sp>
        <p:nvSpPr>
          <p:cNvPr id="371" name="Google Shape;371;p66"/>
          <p:cNvSpPr txBox="1"/>
          <p:nvPr/>
        </p:nvSpPr>
        <p:spPr>
          <a:xfrm>
            <a:off x="8708065" y="2126512"/>
            <a:ext cx="23050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Pods are ephemeral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7"/>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Service Type: NodePort</a:t>
            </a:r>
            <a:endParaRPr b="1"/>
          </a:p>
        </p:txBody>
      </p:sp>
      <p:sp>
        <p:nvSpPr>
          <p:cNvPr id="378" name="Google Shape;378;p67"/>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79" name="Google Shape;379;p67"/>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380" name="Google Shape;380;p67"/>
          <p:cNvPicPr preferRelativeResize="0"/>
          <p:nvPr/>
        </p:nvPicPr>
        <p:blipFill rotWithShape="1">
          <a:blip r:embed="rId3">
            <a:alphaModFix/>
          </a:blip>
          <a:srcRect b="0" l="0" r="0" t="0"/>
          <a:stretch/>
        </p:blipFill>
        <p:spPr>
          <a:xfrm>
            <a:off x="2670384" y="1292166"/>
            <a:ext cx="6492616" cy="51604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8"/>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Port Types</a:t>
            </a:r>
            <a:endParaRPr b="1"/>
          </a:p>
        </p:txBody>
      </p:sp>
      <p:sp>
        <p:nvSpPr>
          <p:cNvPr id="387" name="Google Shape;387;p68"/>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88" name="Google Shape;388;p68"/>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389" name="Google Shape;389;p68"/>
          <p:cNvPicPr preferRelativeResize="0"/>
          <p:nvPr/>
        </p:nvPicPr>
        <p:blipFill rotWithShape="1">
          <a:blip r:embed="rId3">
            <a:alphaModFix/>
          </a:blip>
          <a:srcRect b="0" l="0" r="0" t="0"/>
          <a:stretch/>
        </p:blipFill>
        <p:spPr>
          <a:xfrm>
            <a:off x="541609" y="1299258"/>
            <a:ext cx="6145507" cy="5146238"/>
          </a:xfrm>
          <a:prstGeom prst="rect">
            <a:avLst/>
          </a:prstGeom>
          <a:noFill/>
          <a:ln>
            <a:noFill/>
          </a:ln>
        </p:spPr>
      </p:pic>
      <p:sp>
        <p:nvSpPr>
          <p:cNvPr id="390" name="Google Shape;390;p68"/>
          <p:cNvSpPr txBox="1"/>
          <p:nvPr/>
        </p:nvSpPr>
        <p:spPr>
          <a:xfrm>
            <a:off x="6868633" y="1669312"/>
            <a:ext cx="503375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Port:</a:t>
            </a:r>
            <a:r>
              <a:rPr b="0" i="0" lang="en-US" sz="1800" u="none" cap="none" strike="noStrike">
                <a:solidFill>
                  <a:schemeClr val="dk1"/>
                </a:solidFill>
                <a:latin typeface="Quattrocento Sans"/>
                <a:ea typeface="Quattrocento Sans"/>
                <a:cs typeface="Quattrocento Sans"/>
                <a:sym typeface="Quattrocento Sans"/>
              </a:rPr>
              <a:t> Port on which node port service listens in </a:t>
            </a:r>
            <a:br>
              <a:rPr b="0" i="0" lang="en-US" sz="1800" u="none" cap="none" strike="noStrike">
                <a:solidFill>
                  <a:schemeClr val="dk1"/>
                </a:solidFill>
                <a:latin typeface="Quattrocento Sans"/>
                <a:ea typeface="Quattrocento Sans"/>
                <a:cs typeface="Quattrocento Sans"/>
                <a:sym typeface="Quattrocento Sans"/>
              </a:rPr>
            </a:br>
            <a:r>
              <a:rPr b="0" i="0" lang="en-US" sz="1800" u="none" cap="none" strike="noStrike">
                <a:solidFill>
                  <a:schemeClr val="dk1"/>
                </a:solidFill>
                <a:latin typeface="Quattrocento Sans"/>
                <a:ea typeface="Quattrocento Sans"/>
                <a:cs typeface="Quattrocento Sans"/>
                <a:sym typeface="Quattrocento Sans"/>
              </a:rPr>
              <a:t>         Kubernetes cluster internally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TargetPort:</a:t>
            </a:r>
            <a:r>
              <a:rPr b="0" i="0" lang="en-US" sz="1800" u="none" cap="none" strike="noStrike">
                <a:solidFill>
                  <a:schemeClr val="dk1"/>
                </a:solidFill>
                <a:latin typeface="Quattrocento Sans"/>
                <a:ea typeface="Quattrocento Sans"/>
                <a:cs typeface="Quattrocento Sans"/>
                <a:sym typeface="Quattrocento Sans"/>
              </a:rPr>
              <a:t> We define container port here on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	      which our application is running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NodePort:</a:t>
            </a:r>
            <a:r>
              <a:rPr b="0" i="0" lang="en-US" sz="1800" u="none" cap="none" strike="noStrike">
                <a:solidFill>
                  <a:schemeClr val="dk1"/>
                </a:solidFill>
                <a:latin typeface="Quattrocento Sans"/>
                <a:ea typeface="Quattrocento Sans"/>
                <a:cs typeface="Quattrocento Sans"/>
                <a:sym typeface="Quattrocento Sans"/>
              </a:rPr>
              <a:t> Worker Node port on which we can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	   access our application</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9"/>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Create a NodePort Service</a:t>
            </a:r>
            <a:endParaRPr b="1"/>
          </a:p>
        </p:txBody>
      </p:sp>
      <p:sp>
        <p:nvSpPr>
          <p:cNvPr id="397" name="Google Shape;397;p69"/>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398" name="Google Shape;398;p69"/>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399" name="Google Shape;399;p69"/>
          <p:cNvSpPr txBox="1"/>
          <p:nvPr/>
        </p:nvSpPr>
        <p:spPr>
          <a:xfrm>
            <a:off x="541600" y="1429026"/>
            <a:ext cx="6444000" cy="509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nginx-svc-np.yaml</a:t>
            </a:r>
            <a:endParaRPr b="0" i="1" sz="1800" u="none" cap="none" strike="noStrike">
              <a:solidFill>
                <a:srgbClr val="923922"/>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kind: 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metadata: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name: myapp-pod-nodeport-service  # Name of the 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type: NodePort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selector: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 Loadbalance traffic across Pods matching this label selector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app: nginx-container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 Accept traffic sent to port 80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 name: http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port: 80    # Service 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targetPort: 80 # Container 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23922"/>
                </a:solidFill>
                <a:latin typeface="Quattrocento Sans"/>
                <a:ea typeface="Quattrocento Sans"/>
                <a:cs typeface="Quattrocento Sans"/>
                <a:sym typeface="Quattrocento Sans"/>
              </a:rPr>
              <a:t>      nodePort: 31231 # NodePort</a:t>
            </a:r>
            <a:endParaRPr b="0" i="0" sz="1400" u="none" cap="none" strike="noStrike">
              <a:solidFill>
                <a:srgbClr val="000000"/>
              </a:solidFill>
              <a:latin typeface="Arial"/>
              <a:ea typeface="Arial"/>
              <a:cs typeface="Arial"/>
              <a:sym typeface="Arial"/>
            </a:endParaRPr>
          </a:p>
        </p:txBody>
      </p:sp>
      <p:sp>
        <p:nvSpPr>
          <p:cNvPr id="400" name="Google Shape;400;p69"/>
          <p:cNvSpPr txBox="1"/>
          <p:nvPr/>
        </p:nvSpPr>
        <p:spPr>
          <a:xfrm>
            <a:off x="6985591" y="2121512"/>
            <a:ext cx="4800481"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 Create 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apply -f nginx-svc-np.yaml</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 List 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svc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 Get Public IP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nodes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 Access Application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http://&lt;WorkerNode-Public-IP&gt;:&lt;NodePort&gt;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http://&lt;WorkerNode-Public-IP&gt;:31231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64" name="Shape 64"/>
        <p:cNvGrpSpPr/>
        <p:nvPr/>
      </p:nvGrpSpPr>
      <p:grpSpPr>
        <a:xfrm>
          <a:off x="0" y="0"/>
          <a:ext cx="0" cy="0"/>
          <a:chOff x="0" y="0"/>
          <a:chExt cx="0" cy="0"/>
        </a:xfrm>
      </p:grpSpPr>
      <p:sp>
        <p:nvSpPr>
          <p:cNvPr id="65" name="Google Shape;65;p4"/>
          <p:cNvSpPr txBox="1"/>
          <p:nvPr>
            <p:ph type="title"/>
          </p:nvPr>
        </p:nvSpPr>
        <p:spPr>
          <a:xfrm>
            <a:off x="480111" y="467309"/>
            <a:ext cx="10538441"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Here is the problem - Clustering &amp; Scalability &amp; Solution</a:t>
            </a:r>
            <a:endParaRPr>
              <a:solidFill>
                <a:schemeClr val="dk1"/>
              </a:solidFill>
              <a:latin typeface="Quattrocento Sans"/>
              <a:ea typeface="Quattrocento Sans"/>
              <a:cs typeface="Quattrocento Sans"/>
              <a:sym typeface="Quattrocento Sans"/>
            </a:endParaRPr>
          </a:p>
        </p:txBody>
      </p:sp>
      <p:sp>
        <p:nvSpPr>
          <p:cNvPr id="66" name="Google Shape;66;p4"/>
          <p:cNvSpPr txBox="1"/>
          <p:nvPr/>
        </p:nvSpPr>
        <p:spPr>
          <a:xfrm>
            <a:off x="654626" y="1325720"/>
            <a:ext cx="4321704" cy="406834"/>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67" name="Google Shape;67;p4"/>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8" name="Google Shape;68;p4"/>
          <p:cNvPicPr preferRelativeResize="0"/>
          <p:nvPr/>
        </p:nvPicPr>
        <p:blipFill rotWithShape="1">
          <a:blip r:embed="rId3">
            <a:alphaModFix/>
          </a:blip>
          <a:srcRect b="0" l="0" r="0" t="0"/>
          <a:stretch/>
        </p:blipFill>
        <p:spPr>
          <a:xfrm>
            <a:off x="782751" y="1426395"/>
            <a:ext cx="10143334" cy="4173021"/>
          </a:xfrm>
          <a:prstGeom prst="rect">
            <a:avLst/>
          </a:prstGeom>
          <a:noFill/>
          <a:ln>
            <a:noFill/>
          </a:ln>
        </p:spPr>
      </p:pic>
      <p:sp>
        <p:nvSpPr>
          <p:cNvPr id="69" name="Google Shape;69;p4"/>
          <p:cNvSpPr txBox="1"/>
          <p:nvPr/>
        </p:nvSpPr>
        <p:spPr>
          <a:xfrm>
            <a:off x="782751" y="5918422"/>
            <a:ext cx="58344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sng" cap="none" strike="noStrike">
                <a:solidFill>
                  <a:schemeClr val="dk1"/>
                </a:solidFill>
                <a:latin typeface="Quattrocento Sans"/>
                <a:ea typeface="Quattrocento Sans"/>
                <a:cs typeface="Quattrocento Sans"/>
                <a:sym typeface="Quattrocento Sans"/>
              </a:rPr>
              <a:t>Solution:</a:t>
            </a:r>
            <a:r>
              <a:rPr b="0" i="0" lang="en-US" sz="2400" u="none" cap="none" strike="noStrike">
                <a:solidFill>
                  <a:schemeClr val="dk1"/>
                </a:solidFill>
                <a:latin typeface="Quattrocento Sans"/>
                <a:ea typeface="Quattrocento Sans"/>
                <a:cs typeface="Quattrocento Sans"/>
                <a:sym typeface="Quattrocento Sans"/>
              </a:rPr>
              <a:t> Container Orchestration Engine</a:t>
            </a:r>
            <a:endParaRPr b="0" i="0" sz="24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0"/>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Problem</a:t>
            </a:r>
            <a:endParaRPr b="1"/>
          </a:p>
        </p:txBody>
      </p:sp>
      <p:sp>
        <p:nvSpPr>
          <p:cNvPr id="407" name="Google Shape;407;p70"/>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08" name="Google Shape;408;p70"/>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09" name="Google Shape;409;p70"/>
          <p:cNvPicPr preferRelativeResize="0"/>
          <p:nvPr/>
        </p:nvPicPr>
        <p:blipFill rotWithShape="1">
          <a:blip r:embed="rId3">
            <a:alphaModFix/>
          </a:blip>
          <a:srcRect b="0" l="0" r="0" t="0"/>
          <a:stretch/>
        </p:blipFill>
        <p:spPr>
          <a:xfrm>
            <a:off x="541609" y="2643179"/>
            <a:ext cx="11032830" cy="1350234"/>
          </a:xfrm>
          <a:prstGeom prst="rect">
            <a:avLst/>
          </a:prstGeom>
          <a:noFill/>
          <a:ln>
            <a:noFill/>
          </a:ln>
        </p:spPr>
      </p:pic>
      <p:sp>
        <p:nvSpPr>
          <p:cNvPr id="410" name="Google Shape;410;p70"/>
          <p:cNvSpPr txBox="1"/>
          <p:nvPr/>
        </p:nvSpPr>
        <p:spPr>
          <a:xfrm>
            <a:off x="521207" y="1944998"/>
            <a:ext cx="578344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Quattrocento Sans"/>
                <a:ea typeface="Quattrocento Sans"/>
                <a:cs typeface="Quattrocento Sans"/>
                <a:sym typeface="Quattrocento Sans"/>
              </a:rPr>
              <a:t>Now that we have Pods running..</a:t>
            </a:r>
            <a:endParaRPr b="1" i="0" sz="2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1"/>
          <p:cNvSpPr txBox="1"/>
          <p:nvPr>
            <p:ph type="title"/>
          </p:nvPr>
        </p:nvSpPr>
        <p:spPr>
          <a:xfrm>
            <a:off x="521207" y="448056"/>
            <a:ext cx="2051872"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ReplicaSet</a:t>
            </a:r>
            <a:endParaRPr b="1"/>
          </a:p>
        </p:txBody>
      </p:sp>
      <p:sp>
        <p:nvSpPr>
          <p:cNvPr id="417" name="Google Shape;417;p71"/>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18" name="Google Shape;418;p71"/>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19" name="Google Shape;419;p71"/>
          <p:cNvPicPr preferRelativeResize="0"/>
          <p:nvPr/>
        </p:nvPicPr>
        <p:blipFill rotWithShape="1">
          <a:blip r:embed="rId3">
            <a:alphaModFix/>
          </a:blip>
          <a:srcRect b="0" l="0" r="0" t="0"/>
          <a:stretch/>
        </p:blipFill>
        <p:spPr>
          <a:xfrm>
            <a:off x="521207" y="1708403"/>
            <a:ext cx="11085660" cy="300292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2"/>
          <p:cNvSpPr txBox="1"/>
          <p:nvPr>
            <p:ph type="title"/>
          </p:nvPr>
        </p:nvSpPr>
        <p:spPr>
          <a:xfrm>
            <a:off x="521206" y="448056"/>
            <a:ext cx="9835735"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ReplicaSet Advantages</a:t>
            </a:r>
            <a:endParaRPr b="1"/>
          </a:p>
        </p:txBody>
      </p:sp>
      <p:sp>
        <p:nvSpPr>
          <p:cNvPr id="426" name="Google Shape;426;p72"/>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27" name="Google Shape;427;p72"/>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28" name="Google Shape;428;p72"/>
          <p:cNvPicPr preferRelativeResize="0"/>
          <p:nvPr/>
        </p:nvPicPr>
        <p:blipFill rotWithShape="1">
          <a:blip r:embed="rId3">
            <a:alphaModFix/>
          </a:blip>
          <a:srcRect b="0" l="0" r="0" t="0"/>
          <a:stretch/>
        </p:blipFill>
        <p:spPr>
          <a:xfrm>
            <a:off x="1913861" y="1375186"/>
            <a:ext cx="8197480" cy="51442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521206" y="448056"/>
            <a:ext cx="9835735"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ReplicaSet Advantages</a:t>
            </a:r>
            <a:endParaRPr b="1"/>
          </a:p>
        </p:txBody>
      </p:sp>
      <p:sp>
        <p:nvSpPr>
          <p:cNvPr id="435" name="Google Shape;435;p73"/>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36" name="Google Shape;436;p73"/>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37" name="Google Shape;437;p73"/>
          <p:cNvPicPr preferRelativeResize="0"/>
          <p:nvPr/>
        </p:nvPicPr>
        <p:blipFill rotWithShape="1">
          <a:blip r:embed="rId3">
            <a:alphaModFix/>
          </a:blip>
          <a:srcRect b="0" l="0" r="0" t="0"/>
          <a:stretch/>
        </p:blipFill>
        <p:spPr>
          <a:xfrm>
            <a:off x="1583600" y="1303114"/>
            <a:ext cx="7996335" cy="4620783"/>
          </a:xfrm>
          <a:prstGeom prst="rect">
            <a:avLst/>
          </a:prstGeom>
          <a:noFill/>
          <a:ln>
            <a:noFill/>
          </a:ln>
        </p:spPr>
      </p:pic>
      <p:sp>
        <p:nvSpPr>
          <p:cNvPr id="438" name="Google Shape;438;p73"/>
          <p:cNvSpPr txBox="1"/>
          <p:nvPr/>
        </p:nvSpPr>
        <p:spPr>
          <a:xfrm>
            <a:off x="541597" y="6096950"/>
            <a:ext cx="7043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900" u="none" cap="none" strike="noStrike">
                <a:solidFill>
                  <a:schemeClr val="dk1"/>
                </a:solidFill>
                <a:latin typeface="Quattrocento Sans"/>
                <a:ea typeface="Quattrocento Sans"/>
                <a:cs typeface="Quattrocento Sans"/>
                <a:sym typeface="Quattrocento Sans"/>
              </a:rPr>
              <a:t>Replication Controller is older name of ReplicaSet</a:t>
            </a:r>
            <a:endParaRPr b="1" i="0" sz="19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521206" y="448056"/>
            <a:ext cx="9835735"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ReplicaSet Advantages</a:t>
            </a:r>
            <a:endParaRPr b="1"/>
          </a:p>
        </p:txBody>
      </p:sp>
      <p:sp>
        <p:nvSpPr>
          <p:cNvPr id="445" name="Google Shape;445;p74"/>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46" name="Google Shape;446;p74"/>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47" name="Google Shape;447;p74"/>
          <p:cNvPicPr preferRelativeResize="0"/>
          <p:nvPr/>
        </p:nvPicPr>
        <p:blipFill rotWithShape="1">
          <a:blip r:embed="rId3">
            <a:alphaModFix/>
          </a:blip>
          <a:srcRect b="0" l="0" r="0" t="0"/>
          <a:stretch/>
        </p:blipFill>
        <p:spPr>
          <a:xfrm>
            <a:off x="1435179" y="1524707"/>
            <a:ext cx="8963025" cy="4029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5"/>
          <p:cNvSpPr txBox="1"/>
          <p:nvPr>
            <p:ph type="title"/>
          </p:nvPr>
        </p:nvSpPr>
        <p:spPr>
          <a:xfrm>
            <a:off x="521207" y="448056"/>
            <a:ext cx="1009008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ReplicaSet Advantages</a:t>
            </a:r>
            <a:endParaRPr b="1"/>
          </a:p>
        </p:txBody>
      </p:sp>
      <p:sp>
        <p:nvSpPr>
          <p:cNvPr id="454" name="Google Shape;454;p75"/>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55" name="Google Shape;455;p75"/>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56" name="Google Shape;456;p75"/>
          <p:cNvPicPr preferRelativeResize="0"/>
          <p:nvPr/>
        </p:nvPicPr>
        <p:blipFill rotWithShape="1">
          <a:blip r:embed="rId3">
            <a:alphaModFix/>
          </a:blip>
          <a:srcRect b="0" l="0" r="0" t="0"/>
          <a:stretch/>
        </p:blipFill>
        <p:spPr>
          <a:xfrm>
            <a:off x="2094615" y="1336578"/>
            <a:ext cx="7814930" cy="507159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521207" y="448056"/>
            <a:ext cx="1009008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ReplicaSet Advantages</a:t>
            </a:r>
            <a:endParaRPr b="1"/>
          </a:p>
        </p:txBody>
      </p:sp>
      <p:sp>
        <p:nvSpPr>
          <p:cNvPr id="463" name="Google Shape;463;p76"/>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64" name="Google Shape;464;p76"/>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65" name="Google Shape;465;p76"/>
          <p:cNvPicPr preferRelativeResize="0"/>
          <p:nvPr/>
        </p:nvPicPr>
        <p:blipFill rotWithShape="1">
          <a:blip r:embed="rId3">
            <a:alphaModFix/>
          </a:blip>
          <a:srcRect b="0" l="0" r="0" t="0"/>
          <a:stretch/>
        </p:blipFill>
        <p:spPr>
          <a:xfrm>
            <a:off x="1603190" y="1667871"/>
            <a:ext cx="9134475" cy="4181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7"/>
          <p:cNvSpPr txBox="1"/>
          <p:nvPr>
            <p:ph type="title"/>
          </p:nvPr>
        </p:nvSpPr>
        <p:spPr>
          <a:xfrm>
            <a:off x="521207" y="448056"/>
            <a:ext cx="1009008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ReplicaSet Advantages</a:t>
            </a:r>
            <a:endParaRPr b="1"/>
          </a:p>
        </p:txBody>
      </p:sp>
      <p:sp>
        <p:nvSpPr>
          <p:cNvPr id="472" name="Google Shape;472;p77"/>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73" name="Google Shape;473;p77"/>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74" name="Google Shape;474;p77"/>
          <p:cNvPicPr preferRelativeResize="0"/>
          <p:nvPr/>
        </p:nvPicPr>
        <p:blipFill rotWithShape="1">
          <a:blip r:embed="rId3">
            <a:alphaModFix/>
          </a:blip>
          <a:srcRect b="0" l="0" r="0" t="0"/>
          <a:stretch/>
        </p:blipFill>
        <p:spPr>
          <a:xfrm>
            <a:off x="1457768" y="1627889"/>
            <a:ext cx="9153525" cy="4133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8"/>
          <p:cNvSpPr txBox="1"/>
          <p:nvPr>
            <p:ph type="title"/>
          </p:nvPr>
        </p:nvSpPr>
        <p:spPr>
          <a:xfrm>
            <a:off x="521207" y="448056"/>
            <a:ext cx="1009008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Create ReplicaSet Definition</a:t>
            </a:r>
            <a:endParaRPr b="1"/>
          </a:p>
        </p:txBody>
      </p:sp>
      <p:sp>
        <p:nvSpPr>
          <p:cNvPr id="481" name="Google Shape;481;p78"/>
          <p:cNvSpPr txBox="1"/>
          <p:nvPr/>
        </p:nvSpPr>
        <p:spPr>
          <a:xfrm>
            <a:off x="521207"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82" name="Google Shape;482;p78"/>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483" name="Google Shape;483;p78"/>
          <p:cNvSpPr txBox="1"/>
          <p:nvPr/>
        </p:nvSpPr>
        <p:spPr>
          <a:xfrm>
            <a:off x="521207" y="1297172"/>
            <a:ext cx="4795200" cy="526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nginx-rs.yaml</a:t>
            </a:r>
            <a:endParaRPr b="0"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apiVersion: apps/v1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kind: ReplicaSet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metadata: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name: nginx-rs</a:t>
            </a:r>
            <a:endParaRPr b="0"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replicas: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template: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metadata: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name: nginx-pod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app: nginx-app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tier: frontend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containers: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 name: nginx-container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image: nginx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ports: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selector: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matchLabels: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app: nginx-app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matchExpressions: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 {key: tier, operator: In, values: [frontend]}</a:t>
            </a:r>
            <a:endParaRPr b="0" i="0" sz="1400" u="none" cap="none" strike="noStrike">
              <a:solidFill>
                <a:srgbClr val="000000"/>
              </a:solidFill>
              <a:latin typeface="Arial"/>
              <a:ea typeface="Arial"/>
              <a:cs typeface="Arial"/>
              <a:sym typeface="Arial"/>
            </a:endParaRPr>
          </a:p>
        </p:txBody>
      </p:sp>
      <p:sp>
        <p:nvSpPr>
          <p:cNvPr id="484" name="Google Shape;484;p78"/>
          <p:cNvSpPr txBox="1"/>
          <p:nvPr/>
        </p:nvSpPr>
        <p:spPr>
          <a:xfrm>
            <a:off x="4199861" y="1610410"/>
            <a:ext cx="4173130"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Create and display replicaset:</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create -f nginx-rs.yaml</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 -l app=nginx-app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rs nginx-rs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describe rs nginx-rs</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Automatic Pod Reschedule:</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 -o wide --watch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Scale up pods: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scale rs nginx-rs --replicas=5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rs nginx-rs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 -o wide</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5" name="Google Shape;485;p78"/>
          <p:cNvSpPr txBox="1"/>
          <p:nvPr/>
        </p:nvSpPr>
        <p:spPr>
          <a:xfrm>
            <a:off x="8125370" y="1610410"/>
            <a:ext cx="4173130"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Scale down pods:</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scale rs nginx-rs --replicas=3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rs nginx-rs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Cleanup:</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delete -f nginx-rs.yaml</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rs</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 -l app=nginx-app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9"/>
          <p:cNvSpPr txBox="1"/>
          <p:nvPr>
            <p:ph type="title"/>
          </p:nvPr>
        </p:nvSpPr>
        <p:spPr>
          <a:xfrm>
            <a:off x="521207" y="448056"/>
            <a:ext cx="1009008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Deployment</a:t>
            </a:r>
            <a:endParaRPr b="1"/>
          </a:p>
        </p:txBody>
      </p:sp>
      <p:sp>
        <p:nvSpPr>
          <p:cNvPr id="492" name="Google Shape;492;p79"/>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493" name="Google Shape;493;p79"/>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494" name="Google Shape;494;p79"/>
          <p:cNvPicPr preferRelativeResize="0"/>
          <p:nvPr/>
        </p:nvPicPr>
        <p:blipFill rotWithShape="1">
          <a:blip r:embed="rId3">
            <a:alphaModFix/>
          </a:blip>
          <a:srcRect b="0" l="0" r="0" t="0"/>
          <a:stretch/>
        </p:blipFill>
        <p:spPr>
          <a:xfrm>
            <a:off x="1573618" y="1377974"/>
            <a:ext cx="8437709" cy="51414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74" name="Shape 74"/>
        <p:cNvGrpSpPr/>
        <p:nvPr/>
      </p:nvGrpSpPr>
      <p:grpSpPr>
        <a:xfrm>
          <a:off x="0" y="0"/>
          <a:ext cx="0" cy="0"/>
          <a:chOff x="0" y="0"/>
          <a:chExt cx="0" cy="0"/>
        </a:xfrm>
      </p:grpSpPr>
      <p:sp>
        <p:nvSpPr>
          <p:cNvPr id="75" name="Google Shape;75;p5"/>
          <p:cNvSpPr txBox="1"/>
          <p:nvPr>
            <p:ph type="title"/>
          </p:nvPr>
        </p:nvSpPr>
        <p:spPr>
          <a:xfrm>
            <a:off x="521207" y="448056"/>
            <a:ext cx="10009141"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Container Orchestration Engine</a:t>
            </a:r>
            <a:endParaRPr>
              <a:solidFill>
                <a:schemeClr val="dk1"/>
              </a:solidFill>
              <a:latin typeface="Quattrocento Sans"/>
              <a:ea typeface="Quattrocento Sans"/>
              <a:cs typeface="Quattrocento Sans"/>
              <a:sym typeface="Quattrocento Sans"/>
            </a:endParaRPr>
          </a:p>
        </p:txBody>
      </p:sp>
      <p:sp>
        <p:nvSpPr>
          <p:cNvPr id="76" name="Google Shape;76;p5"/>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77" name="Google Shape;77;p5"/>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78" name="Google Shape;78;p5"/>
          <p:cNvPicPr preferRelativeResize="0"/>
          <p:nvPr/>
        </p:nvPicPr>
        <p:blipFill rotWithShape="1">
          <a:blip r:embed="rId3">
            <a:alphaModFix/>
          </a:blip>
          <a:srcRect b="0" l="0" r="0" t="0"/>
          <a:stretch/>
        </p:blipFill>
        <p:spPr>
          <a:xfrm>
            <a:off x="724331" y="3461837"/>
            <a:ext cx="10370148" cy="1491509"/>
          </a:xfrm>
          <a:prstGeom prst="rect">
            <a:avLst/>
          </a:prstGeom>
          <a:noFill/>
          <a:ln>
            <a:noFill/>
          </a:ln>
        </p:spPr>
      </p:pic>
      <p:pic>
        <p:nvPicPr>
          <p:cNvPr id="79" name="Google Shape;79;p5"/>
          <p:cNvPicPr preferRelativeResize="0"/>
          <p:nvPr/>
        </p:nvPicPr>
        <p:blipFill rotWithShape="1">
          <a:blip r:embed="rId4">
            <a:alphaModFix/>
          </a:blip>
          <a:srcRect b="0" l="0" r="0" t="0"/>
          <a:stretch/>
        </p:blipFill>
        <p:spPr>
          <a:xfrm>
            <a:off x="724331" y="1524708"/>
            <a:ext cx="10370148" cy="132123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0"/>
          <p:cNvSpPr txBox="1"/>
          <p:nvPr>
            <p:ph type="title"/>
          </p:nvPr>
        </p:nvSpPr>
        <p:spPr>
          <a:xfrm>
            <a:off x="521207" y="448056"/>
            <a:ext cx="1009008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Deployment Features</a:t>
            </a:r>
            <a:endParaRPr b="1"/>
          </a:p>
        </p:txBody>
      </p:sp>
      <p:sp>
        <p:nvSpPr>
          <p:cNvPr id="501" name="Google Shape;501;p80"/>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02" name="Google Shape;502;p80"/>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03" name="Google Shape;503;p80"/>
          <p:cNvPicPr preferRelativeResize="0"/>
          <p:nvPr/>
        </p:nvPicPr>
        <p:blipFill rotWithShape="1">
          <a:blip r:embed="rId3">
            <a:alphaModFix/>
          </a:blip>
          <a:srcRect b="0" l="0" r="0" t="0"/>
          <a:stretch/>
        </p:blipFill>
        <p:spPr>
          <a:xfrm>
            <a:off x="2449592" y="1723582"/>
            <a:ext cx="6934200" cy="4133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1"/>
          <p:cNvSpPr txBox="1"/>
          <p:nvPr>
            <p:ph type="title"/>
          </p:nvPr>
        </p:nvSpPr>
        <p:spPr>
          <a:xfrm>
            <a:off x="521207" y="448056"/>
            <a:ext cx="1009008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Create Deployment Definition</a:t>
            </a:r>
            <a:endParaRPr b="1"/>
          </a:p>
        </p:txBody>
      </p:sp>
      <p:sp>
        <p:nvSpPr>
          <p:cNvPr id="510" name="Google Shape;510;p81"/>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11" name="Google Shape;511;p81"/>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512" name="Google Shape;512;p81"/>
          <p:cNvSpPr txBox="1"/>
          <p:nvPr/>
        </p:nvSpPr>
        <p:spPr>
          <a:xfrm>
            <a:off x="541609" y="1244009"/>
            <a:ext cx="2688557" cy="56938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nginx-deploy.yaml</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apiVersion: apps/v1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kind: 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metadata: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name: nginx-deploy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app: nginx-app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replicas: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template: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metadata: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app: nginx-app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containers: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 name: nginx-container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image: nginx:1.7.9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ports: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selector: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matchLabels: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app: nginx-app</a:t>
            </a:r>
            <a:endParaRPr b="0" i="0" sz="1400" u="none" cap="none" strike="noStrike">
              <a:solidFill>
                <a:srgbClr val="000000"/>
              </a:solidFill>
              <a:latin typeface="Arial"/>
              <a:ea typeface="Arial"/>
              <a:cs typeface="Arial"/>
              <a:sym typeface="Arial"/>
            </a:endParaRPr>
          </a:p>
        </p:txBody>
      </p:sp>
      <p:sp>
        <p:nvSpPr>
          <p:cNvPr id="513" name="Google Shape;513;p81"/>
          <p:cNvSpPr txBox="1"/>
          <p:nvPr/>
        </p:nvSpPr>
        <p:spPr>
          <a:xfrm>
            <a:off x="4008474" y="1524707"/>
            <a:ext cx="7535974" cy="550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Create and Display Deployment:</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create -f nginx-deploy.yaml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deploy -l app=nginx-app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rs -l app=nginx-app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po -l app=nginx-app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describe deploy nginx-deploy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Testing: Rollback update:</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set image deploy nginx-deploy nginx-container=nginx:1.91 --record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rollout status deployment/nginx-deploy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rollout history deployment/nginx-deploy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rollout undo deployment/nginx-deploy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rollout status deployment/nginx-deploy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describe deploy nginx-deploy | grep -i image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Testing: Update Version of "nginx:1.7.9"  to "nginx:1.9.1"</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set image deploy nginx-deploy nginx-container=nginx:1.9.1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edit deploy nginx-deploy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rollout status deployment/nginx-deploy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deploy</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2"/>
          <p:cNvSpPr txBox="1"/>
          <p:nvPr>
            <p:ph type="title"/>
          </p:nvPr>
        </p:nvSpPr>
        <p:spPr>
          <a:xfrm>
            <a:off x="521207" y="448056"/>
            <a:ext cx="1009008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Create Deployment Definition Continued..</a:t>
            </a:r>
            <a:endParaRPr b="1"/>
          </a:p>
        </p:txBody>
      </p:sp>
      <p:sp>
        <p:nvSpPr>
          <p:cNvPr id="520" name="Google Shape;520;p82"/>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21" name="Google Shape;521;p82"/>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522" name="Google Shape;522;p82"/>
          <p:cNvSpPr txBox="1"/>
          <p:nvPr/>
        </p:nvSpPr>
        <p:spPr>
          <a:xfrm>
            <a:off x="2994176" y="1625247"/>
            <a:ext cx="5845032" cy="40318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Testing: Scale UP:</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scale deployment nginx-deploy --replicas=5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po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Testing: Scale DOWN:</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scale deployment nginx-deploy --replicas=3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po -o 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Cleanup:</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delete -f nginx-deploy.yaml</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deploy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rs</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get po</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3"/>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Types of Services</a:t>
            </a:r>
            <a:endParaRPr b="1"/>
          </a:p>
        </p:txBody>
      </p:sp>
      <p:sp>
        <p:nvSpPr>
          <p:cNvPr id="529" name="Google Shape;529;p83"/>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30" name="Google Shape;530;p83"/>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31" name="Google Shape;531;p83"/>
          <p:cNvPicPr preferRelativeResize="0"/>
          <p:nvPr/>
        </p:nvPicPr>
        <p:blipFill rotWithShape="1">
          <a:blip r:embed="rId3">
            <a:alphaModFix/>
          </a:blip>
          <a:srcRect b="0" l="0" r="0" t="0"/>
          <a:stretch/>
        </p:blipFill>
        <p:spPr>
          <a:xfrm>
            <a:off x="1127050" y="1311486"/>
            <a:ext cx="9803219" cy="520796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4"/>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Why ClusterIP Service?</a:t>
            </a:r>
            <a:endParaRPr b="1"/>
          </a:p>
        </p:txBody>
      </p:sp>
      <p:sp>
        <p:nvSpPr>
          <p:cNvPr id="538" name="Google Shape;538;p84"/>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39" name="Google Shape;539;p84"/>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40" name="Google Shape;540;p84"/>
          <p:cNvPicPr preferRelativeResize="0"/>
          <p:nvPr/>
        </p:nvPicPr>
        <p:blipFill rotWithShape="1">
          <a:blip r:embed="rId3">
            <a:alphaModFix/>
          </a:blip>
          <a:srcRect b="0" l="0" r="0" t="0"/>
          <a:stretch/>
        </p:blipFill>
        <p:spPr>
          <a:xfrm>
            <a:off x="744278" y="1957049"/>
            <a:ext cx="10775655" cy="294943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5"/>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ClusterIP</a:t>
            </a:r>
            <a:endParaRPr b="1"/>
          </a:p>
        </p:txBody>
      </p:sp>
      <p:sp>
        <p:nvSpPr>
          <p:cNvPr id="547" name="Google Shape;547;p85"/>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48" name="Google Shape;548;p85"/>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49" name="Google Shape;549;p85"/>
          <p:cNvPicPr preferRelativeResize="0"/>
          <p:nvPr/>
        </p:nvPicPr>
        <p:blipFill rotWithShape="1">
          <a:blip r:embed="rId3">
            <a:alphaModFix/>
          </a:blip>
          <a:srcRect b="0" l="0" r="0" t="0"/>
          <a:stretch/>
        </p:blipFill>
        <p:spPr>
          <a:xfrm>
            <a:off x="1573618" y="1387535"/>
            <a:ext cx="9073338" cy="508816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6"/>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Why LoadBalancer service?</a:t>
            </a:r>
            <a:endParaRPr b="1"/>
          </a:p>
        </p:txBody>
      </p:sp>
      <p:sp>
        <p:nvSpPr>
          <p:cNvPr id="556" name="Google Shape;556;p86"/>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57" name="Google Shape;557;p86"/>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58" name="Google Shape;558;p86"/>
          <p:cNvPicPr preferRelativeResize="0"/>
          <p:nvPr/>
        </p:nvPicPr>
        <p:blipFill rotWithShape="1">
          <a:blip r:embed="rId3">
            <a:alphaModFix/>
          </a:blip>
          <a:srcRect b="0" l="0" r="0" t="0"/>
          <a:stretch/>
        </p:blipFill>
        <p:spPr>
          <a:xfrm>
            <a:off x="765542" y="1730813"/>
            <a:ext cx="10654035" cy="313812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7"/>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Why LoadBalancer service?</a:t>
            </a:r>
            <a:endParaRPr b="1"/>
          </a:p>
        </p:txBody>
      </p:sp>
      <p:sp>
        <p:nvSpPr>
          <p:cNvPr id="565" name="Google Shape;565;p87"/>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66" name="Google Shape;566;p87"/>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67" name="Google Shape;567;p87"/>
          <p:cNvPicPr preferRelativeResize="0"/>
          <p:nvPr/>
        </p:nvPicPr>
        <p:blipFill rotWithShape="1">
          <a:blip r:embed="rId3">
            <a:alphaModFix/>
          </a:blip>
          <a:srcRect b="0" l="0" r="0" t="0"/>
          <a:stretch/>
        </p:blipFill>
        <p:spPr>
          <a:xfrm>
            <a:off x="765542" y="1730813"/>
            <a:ext cx="10654035" cy="313812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8"/>
          <p:cNvSpPr txBox="1"/>
          <p:nvPr>
            <p:ph type="title"/>
          </p:nvPr>
        </p:nvSpPr>
        <p:spPr>
          <a:xfrm>
            <a:off x="521207" y="448056"/>
            <a:ext cx="2296421"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Problem</a:t>
            </a:r>
            <a:endParaRPr b="1"/>
          </a:p>
        </p:txBody>
      </p:sp>
      <p:sp>
        <p:nvSpPr>
          <p:cNvPr id="574" name="Google Shape;574;p88"/>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75" name="Google Shape;575;p88"/>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76" name="Google Shape;576;p88"/>
          <p:cNvPicPr preferRelativeResize="0"/>
          <p:nvPr/>
        </p:nvPicPr>
        <p:blipFill rotWithShape="1">
          <a:blip r:embed="rId3">
            <a:alphaModFix/>
          </a:blip>
          <a:srcRect b="0" l="0" r="0" t="0"/>
          <a:stretch/>
        </p:blipFill>
        <p:spPr>
          <a:xfrm>
            <a:off x="1679943" y="1387535"/>
            <a:ext cx="8811129" cy="487144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9"/>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LoadBalancer Service</a:t>
            </a:r>
            <a:endParaRPr b="1"/>
          </a:p>
        </p:txBody>
      </p:sp>
      <p:sp>
        <p:nvSpPr>
          <p:cNvPr id="583" name="Google Shape;583;p89"/>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84" name="Google Shape;584;p89"/>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85" name="Google Shape;585;p89"/>
          <p:cNvPicPr preferRelativeResize="0"/>
          <p:nvPr/>
        </p:nvPicPr>
        <p:blipFill rotWithShape="1">
          <a:blip r:embed="rId3">
            <a:alphaModFix/>
          </a:blip>
          <a:srcRect b="0" l="0" r="0" t="0"/>
          <a:stretch/>
        </p:blipFill>
        <p:spPr>
          <a:xfrm>
            <a:off x="1573617" y="1384727"/>
            <a:ext cx="8965905" cy="497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84" name="Shape 84"/>
        <p:cNvGrpSpPr/>
        <p:nvPr/>
      </p:nvGrpSpPr>
      <p:grpSpPr>
        <a:xfrm>
          <a:off x="0" y="0"/>
          <a:ext cx="0" cy="0"/>
          <a:chOff x="0" y="0"/>
          <a:chExt cx="0" cy="0"/>
        </a:xfrm>
      </p:grpSpPr>
      <p:sp>
        <p:nvSpPr>
          <p:cNvPr id="85" name="Google Shape;85;p6"/>
          <p:cNvSpPr txBox="1"/>
          <p:nvPr>
            <p:ph type="title"/>
          </p:nvPr>
        </p:nvSpPr>
        <p:spPr>
          <a:xfrm>
            <a:off x="521207" y="448056"/>
            <a:ext cx="10009141"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COE Features</a:t>
            </a:r>
            <a:endParaRPr>
              <a:solidFill>
                <a:schemeClr val="dk1"/>
              </a:solidFill>
              <a:latin typeface="Quattrocento Sans"/>
              <a:ea typeface="Quattrocento Sans"/>
              <a:cs typeface="Quattrocento Sans"/>
              <a:sym typeface="Quattrocento Sans"/>
            </a:endParaRPr>
          </a:p>
        </p:txBody>
      </p:sp>
      <p:sp>
        <p:nvSpPr>
          <p:cNvPr id="86" name="Google Shape;86;p6"/>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87" name="Google Shape;87;p6"/>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88" name="Google Shape;88;p6"/>
          <p:cNvPicPr preferRelativeResize="0"/>
          <p:nvPr/>
        </p:nvPicPr>
        <p:blipFill rotWithShape="1">
          <a:blip r:embed="rId3">
            <a:alphaModFix/>
          </a:blip>
          <a:srcRect b="0" l="0" r="0" t="0"/>
          <a:stretch/>
        </p:blipFill>
        <p:spPr>
          <a:xfrm>
            <a:off x="916191" y="1801210"/>
            <a:ext cx="10366301" cy="400516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0"/>
          <p:cNvSpPr txBox="1"/>
          <p:nvPr>
            <p:ph type="title"/>
          </p:nvPr>
        </p:nvSpPr>
        <p:spPr>
          <a:xfrm>
            <a:off x="521207" y="448056"/>
            <a:ext cx="6017816"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LoadBalancer Config</a:t>
            </a:r>
            <a:endParaRPr b="1"/>
          </a:p>
        </p:txBody>
      </p:sp>
      <p:sp>
        <p:nvSpPr>
          <p:cNvPr id="592" name="Google Shape;592;p90"/>
          <p:cNvSpPr txBox="1"/>
          <p:nvPr/>
        </p:nvSpPr>
        <p:spPr>
          <a:xfrm>
            <a:off x="541609" y="1524707"/>
            <a:ext cx="10750167" cy="46953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593" name="Google Shape;593;p90"/>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594" name="Google Shape;594;p90"/>
          <p:cNvPicPr preferRelativeResize="0"/>
          <p:nvPr/>
        </p:nvPicPr>
        <p:blipFill rotWithShape="1">
          <a:blip r:embed="rId3">
            <a:alphaModFix/>
          </a:blip>
          <a:srcRect b="0" l="0" r="0" t="0"/>
          <a:stretch/>
        </p:blipFill>
        <p:spPr>
          <a:xfrm>
            <a:off x="829339" y="1301023"/>
            <a:ext cx="10589474" cy="521842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fdbd087d86_0_27"/>
          <p:cNvSpPr txBox="1"/>
          <p:nvPr>
            <p:ph type="title"/>
          </p:nvPr>
        </p:nvSpPr>
        <p:spPr>
          <a:xfrm>
            <a:off x="521207" y="448056"/>
            <a:ext cx="60177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EC2 Scaling - ASG</a:t>
            </a:r>
            <a:endParaRPr b="1"/>
          </a:p>
        </p:txBody>
      </p:sp>
      <p:sp>
        <p:nvSpPr>
          <p:cNvPr id="601" name="Google Shape;601;gfdbd087d86_0_27"/>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02" name="Google Shape;602;gfdbd087d86_0_27"/>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03" name="Google Shape;603;gfdbd087d86_0_27"/>
          <p:cNvPicPr preferRelativeResize="0"/>
          <p:nvPr/>
        </p:nvPicPr>
        <p:blipFill rotWithShape="1">
          <a:blip r:embed="rId3">
            <a:alphaModFix/>
          </a:blip>
          <a:srcRect b="0" l="0" r="0" t="0"/>
          <a:stretch/>
        </p:blipFill>
        <p:spPr>
          <a:xfrm>
            <a:off x="2140582" y="1349249"/>
            <a:ext cx="7552218" cy="504625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fdbd087d86_0_35"/>
          <p:cNvSpPr txBox="1"/>
          <p:nvPr>
            <p:ph type="title"/>
          </p:nvPr>
        </p:nvSpPr>
        <p:spPr>
          <a:xfrm>
            <a:off x="521207" y="448056"/>
            <a:ext cx="60177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Horizontal Pod Autoscaler (HPA)</a:t>
            </a:r>
            <a:endParaRPr b="1"/>
          </a:p>
        </p:txBody>
      </p:sp>
      <p:sp>
        <p:nvSpPr>
          <p:cNvPr id="610" name="Google Shape;610;gfdbd087d86_0_35"/>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11" name="Google Shape;611;gfdbd087d86_0_35"/>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12" name="Google Shape;612;gfdbd087d86_0_35"/>
          <p:cNvPicPr preferRelativeResize="0"/>
          <p:nvPr/>
        </p:nvPicPr>
        <p:blipFill rotWithShape="1">
          <a:blip r:embed="rId3">
            <a:alphaModFix/>
          </a:blip>
          <a:srcRect b="0" l="0" r="0" t="0"/>
          <a:stretch/>
        </p:blipFill>
        <p:spPr>
          <a:xfrm>
            <a:off x="2728137" y="1675957"/>
            <a:ext cx="6629400" cy="4229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fdbd087d86_0_43"/>
          <p:cNvSpPr txBox="1"/>
          <p:nvPr>
            <p:ph type="title"/>
          </p:nvPr>
        </p:nvSpPr>
        <p:spPr>
          <a:xfrm>
            <a:off x="521207" y="448056"/>
            <a:ext cx="37956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HPA Continued…</a:t>
            </a:r>
            <a:endParaRPr b="1"/>
          </a:p>
        </p:txBody>
      </p:sp>
      <p:sp>
        <p:nvSpPr>
          <p:cNvPr id="619" name="Google Shape;619;gfdbd087d86_0_43"/>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20" name="Google Shape;620;gfdbd087d86_0_43"/>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21" name="Google Shape;621;gfdbd087d86_0_43"/>
          <p:cNvPicPr preferRelativeResize="0"/>
          <p:nvPr/>
        </p:nvPicPr>
        <p:blipFill rotWithShape="1">
          <a:blip r:embed="rId3">
            <a:alphaModFix/>
          </a:blip>
          <a:srcRect b="0" l="0" r="0" t="0"/>
          <a:stretch/>
        </p:blipFill>
        <p:spPr>
          <a:xfrm>
            <a:off x="674475" y="1401587"/>
            <a:ext cx="9139376" cy="5117859"/>
          </a:xfrm>
          <a:prstGeom prst="rect">
            <a:avLst/>
          </a:prstGeom>
          <a:noFill/>
          <a:ln>
            <a:noFill/>
          </a:ln>
        </p:spPr>
      </p:pic>
      <p:sp>
        <p:nvSpPr>
          <p:cNvPr id="622" name="Google Shape;622;gfdbd087d86_0_43"/>
          <p:cNvSpPr txBox="1"/>
          <p:nvPr/>
        </p:nvSpPr>
        <p:spPr>
          <a:xfrm>
            <a:off x="3299905" y="6189278"/>
            <a:ext cx="2033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m stands for Millicore</a:t>
            </a:r>
            <a:endParaRPr b="1" i="0" sz="14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fdbd087d86_0_52"/>
          <p:cNvSpPr txBox="1"/>
          <p:nvPr>
            <p:ph type="title"/>
          </p:nvPr>
        </p:nvSpPr>
        <p:spPr>
          <a:xfrm>
            <a:off x="521207" y="448056"/>
            <a:ext cx="37956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HPA Continued…</a:t>
            </a:r>
            <a:endParaRPr b="1"/>
          </a:p>
        </p:txBody>
      </p:sp>
      <p:sp>
        <p:nvSpPr>
          <p:cNvPr id="629" name="Google Shape;629;gfdbd087d86_0_52"/>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30" name="Google Shape;630;gfdbd087d86_0_52"/>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31" name="Google Shape;631;gfdbd087d86_0_52"/>
          <p:cNvPicPr preferRelativeResize="0"/>
          <p:nvPr/>
        </p:nvPicPr>
        <p:blipFill rotWithShape="1">
          <a:blip r:embed="rId3">
            <a:alphaModFix/>
          </a:blip>
          <a:srcRect b="0" l="0" r="0" t="0"/>
          <a:stretch/>
        </p:blipFill>
        <p:spPr>
          <a:xfrm>
            <a:off x="1510045" y="1310152"/>
            <a:ext cx="9086850" cy="5124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fdbd087d86_0_60"/>
          <p:cNvSpPr txBox="1"/>
          <p:nvPr>
            <p:ph type="title"/>
          </p:nvPr>
        </p:nvSpPr>
        <p:spPr>
          <a:xfrm>
            <a:off x="521207" y="448056"/>
            <a:ext cx="37956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HPA Continued…</a:t>
            </a:r>
            <a:endParaRPr b="1"/>
          </a:p>
        </p:txBody>
      </p:sp>
      <p:sp>
        <p:nvSpPr>
          <p:cNvPr id="638" name="Google Shape;638;gfdbd087d86_0_60"/>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39" name="Google Shape;639;gfdbd087d86_0_60"/>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40" name="Google Shape;640;gfdbd087d86_0_60"/>
          <p:cNvPicPr preferRelativeResize="0"/>
          <p:nvPr/>
        </p:nvPicPr>
        <p:blipFill rotWithShape="1">
          <a:blip r:embed="rId3">
            <a:alphaModFix/>
          </a:blip>
          <a:srcRect b="0" l="0" r="0" t="0"/>
          <a:stretch/>
        </p:blipFill>
        <p:spPr>
          <a:xfrm>
            <a:off x="1008874" y="1387535"/>
            <a:ext cx="10067925" cy="5105400"/>
          </a:xfrm>
          <a:prstGeom prst="rect">
            <a:avLst/>
          </a:prstGeom>
          <a:noFill/>
          <a:ln>
            <a:noFill/>
          </a:ln>
        </p:spPr>
      </p:pic>
      <p:sp>
        <p:nvSpPr>
          <p:cNvPr id="641" name="Google Shape;641;gfdbd087d86_0_60"/>
          <p:cNvSpPr txBox="1"/>
          <p:nvPr/>
        </p:nvSpPr>
        <p:spPr>
          <a:xfrm>
            <a:off x="4316819" y="5982971"/>
            <a:ext cx="3742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Mi stands for Mebibytes</a:t>
            </a:r>
            <a:endParaRPr b="0"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 Mi = 1.048 MB (Megabytes)</a:t>
            </a:r>
            <a:endParaRPr b="1" i="0" sz="14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fdbd087d86_0_69"/>
          <p:cNvSpPr txBox="1"/>
          <p:nvPr>
            <p:ph type="title"/>
          </p:nvPr>
        </p:nvSpPr>
        <p:spPr>
          <a:xfrm>
            <a:off x="521207" y="448056"/>
            <a:ext cx="37956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HPA Continued…</a:t>
            </a:r>
            <a:endParaRPr b="1"/>
          </a:p>
        </p:txBody>
      </p:sp>
      <p:sp>
        <p:nvSpPr>
          <p:cNvPr id="648" name="Google Shape;648;gfdbd087d86_0_69"/>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49" name="Google Shape;649;gfdbd087d86_0_69"/>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50" name="Google Shape;650;gfdbd087d86_0_69"/>
          <p:cNvPicPr preferRelativeResize="0"/>
          <p:nvPr/>
        </p:nvPicPr>
        <p:blipFill rotWithShape="1">
          <a:blip r:embed="rId3">
            <a:alphaModFix/>
          </a:blip>
          <a:srcRect b="0" l="0" r="0" t="0"/>
          <a:stretch/>
        </p:blipFill>
        <p:spPr>
          <a:xfrm>
            <a:off x="1227733" y="1282172"/>
            <a:ext cx="9377916" cy="52372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fdbd087d86_0_77"/>
          <p:cNvSpPr txBox="1"/>
          <p:nvPr>
            <p:ph type="title"/>
          </p:nvPr>
        </p:nvSpPr>
        <p:spPr>
          <a:xfrm>
            <a:off x="521207" y="448056"/>
            <a:ext cx="37956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HPA Demo</a:t>
            </a:r>
            <a:endParaRPr b="1"/>
          </a:p>
        </p:txBody>
      </p:sp>
      <p:sp>
        <p:nvSpPr>
          <p:cNvPr id="657" name="Google Shape;657;gfdbd087d86_0_77"/>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58" name="Google Shape;658;gfdbd087d86_0_77"/>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659" name="Google Shape;659;gfdbd087d86_0_77"/>
          <p:cNvSpPr txBox="1"/>
          <p:nvPr/>
        </p:nvSpPr>
        <p:spPr>
          <a:xfrm>
            <a:off x="669851" y="1658679"/>
            <a:ext cx="247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 </a:t>
            </a:r>
            <a:endParaRPr b="0" i="0" sz="1800" u="none" cap="none" strike="noStrike">
              <a:solidFill>
                <a:schemeClr val="dk1"/>
              </a:solidFill>
              <a:latin typeface="Quattrocento Sans"/>
              <a:ea typeface="Quattrocento Sans"/>
              <a:cs typeface="Quattrocento Sans"/>
              <a:sym typeface="Quattrocento Sans"/>
            </a:endParaRPr>
          </a:p>
        </p:txBody>
      </p:sp>
      <p:sp>
        <p:nvSpPr>
          <p:cNvPr id="660" name="Google Shape;660;gfdbd087d86_0_77"/>
          <p:cNvSpPr txBox="1"/>
          <p:nvPr/>
        </p:nvSpPr>
        <p:spPr>
          <a:xfrm>
            <a:off x="444356" y="1524707"/>
            <a:ext cx="11605800" cy="4802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Quattrocento Sans"/>
              <a:buAutoNum type="arabicPeriod"/>
            </a:pPr>
            <a:r>
              <a:rPr b="0" i="0" lang="en-US" sz="1800" u="none" cap="none" strike="noStrike">
                <a:solidFill>
                  <a:schemeClr val="dk1"/>
                </a:solidFill>
                <a:latin typeface="Quattrocento Sans"/>
                <a:ea typeface="Quattrocento Sans"/>
                <a:cs typeface="Quattrocento Sans"/>
                <a:sym typeface="Quattrocento Sans"/>
              </a:rPr>
              <a:t>Install Metrics Server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Quattrocento Sans"/>
              <a:buAutoNum type="arabicPeriod"/>
            </a:pPr>
            <a:r>
              <a:rPr b="0" i="0" lang="en-US" sz="1800" u="none" cap="none" strike="noStrike">
                <a:solidFill>
                  <a:schemeClr val="dk1"/>
                </a:solidFill>
                <a:latin typeface="Quattrocento Sans"/>
                <a:ea typeface="Quattrocento Sans"/>
                <a:cs typeface="Quattrocento Sans"/>
                <a:sym typeface="Quattrocento Sans"/>
              </a:rPr>
              <a:t>Deploy Deployment, Service, HPA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Quattrocento Sans"/>
              <a:buAutoNum type="arabicPeriod"/>
            </a:pPr>
            <a:r>
              <a:rPr b="0" i="0" lang="en-US" sz="1800" u="none" cap="none" strike="noStrike">
                <a:solidFill>
                  <a:schemeClr val="dk1"/>
                </a:solidFill>
                <a:latin typeface="Quattrocento Sans"/>
                <a:ea typeface="Quattrocento Sans"/>
                <a:cs typeface="Quattrocento Sans"/>
                <a:sym typeface="Quattrocento Sans"/>
              </a:rPr>
              <a:t>Increase Load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Quattrocento Sans"/>
              <a:buAutoNum type="arabicPeriod"/>
            </a:pPr>
            <a:r>
              <a:rPr b="0" i="0" lang="en-US" sz="1800" u="none" cap="none" strike="noStrike">
                <a:solidFill>
                  <a:schemeClr val="dk1"/>
                </a:solidFill>
                <a:latin typeface="Quattrocento Sans"/>
                <a:ea typeface="Quattrocento Sans"/>
                <a:cs typeface="Quattrocento Sans"/>
                <a:sym typeface="Quattrocento Sans"/>
              </a:rPr>
              <a:t>Pod Scale!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Install Metrics Server</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Quattrocento Sans"/>
                <a:ea typeface="Quattrocento Sans"/>
                <a:cs typeface="Quattrocento Sans"/>
                <a:sym typeface="Quattrocento Sans"/>
              </a:rPr>
              <a:t>Verify Metric Server is installed or not: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kubectl get deployment metrics-server -n kube-system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Quattrocento Sans"/>
                <a:ea typeface="Quattrocento Sans"/>
                <a:cs typeface="Quattrocento Sans"/>
                <a:sym typeface="Quattrocento Sans"/>
              </a:rPr>
              <a:t>Deploy the Metric Server:</a:t>
            </a:r>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Quattrocento Sans"/>
                <a:ea typeface="Quattrocento Sans"/>
                <a:cs typeface="Quattrocento Sans"/>
                <a:sym typeface="Quattrocento Sans"/>
              </a:rPr>
              <a:t>kubectl apply -f </a:t>
            </a:r>
            <a:r>
              <a:rPr lang="en-US" sz="1800" u="sng">
                <a:solidFill>
                  <a:schemeClr val="hlink"/>
                </a:solidFill>
                <a:latin typeface="Quattrocento Sans"/>
                <a:ea typeface="Quattrocento Sans"/>
                <a:cs typeface="Quattrocento Sans"/>
                <a:sym typeface="Quattrocento Sans"/>
                <a:hlinkClick r:id="rId3"/>
              </a:rPr>
              <a:t>https://github.com/kubernetes-sigs/metrics-server/releases/latest/download/components.yaml</a:t>
            </a:r>
            <a:endParaRPr sz="18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sng"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fdbd087d86_0_86"/>
          <p:cNvSpPr txBox="1"/>
          <p:nvPr>
            <p:ph type="title"/>
          </p:nvPr>
        </p:nvSpPr>
        <p:spPr>
          <a:xfrm>
            <a:off x="521207" y="448056"/>
            <a:ext cx="37956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HPA Demo Continued..</a:t>
            </a:r>
            <a:endParaRPr b="1"/>
          </a:p>
        </p:txBody>
      </p:sp>
      <p:sp>
        <p:nvSpPr>
          <p:cNvPr id="667" name="Google Shape;667;gfdbd087d86_0_86"/>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68" name="Google Shape;668;gfdbd087d86_0_86"/>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669" name="Google Shape;669;gfdbd087d86_0_86"/>
          <p:cNvSpPr txBox="1"/>
          <p:nvPr/>
        </p:nvSpPr>
        <p:spPr>
          <a:xfrm>
            <a:off x="669851" y="1658679"/>
            <a:ext cx="247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 </a:t>
            </a:r>
            <a:endParaRPr b="0" i="0" sz="1800" u="none" cap="none" strike="noStrike">
              <a:solidFill>
                <a:schemeClr val="dk1"/>
              </a:solidFill>
              <a:latin typeface="Quattrocento Sans"/>
              <a:ea typeface="Quattrocento Sans"/>
              <a:cs typeface="Quattrocento Sans"/>
              <a:sym typeface="Quattrocento Sans"/>
            </a:endParaRPr>
          </a:p>
        </p:txBody>
      </p:sp>
      <p:sp>
        <p:nvSpPr>
          <p:cNvPr id="670" name="Google Shape;670;gfdbd087d86_0_86"/>
          <p:cNvSpPr txBox="1"/>
          <p:nvPr/>
        </p:nvSpPr>
        <p:spPr>
          <a:xfrm>
            <a:off x="444356" y="1524707"/>
            <a:ext cx="9287400" cy="480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Deploy Deployment, Service, HPA: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Quattrocento Sans"/>
                <a:ea typeface="Quattrocento Sans"/>
                <a:cs typeface="Quattrocento Sans"/>
                <a:sym typeface="Quattrocento Sans"/>
              </a:rPr>
            </a:br>
            <a:r>
              <a:rPr b="0" i="0" lang="en-US" sz="18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https://kubernetes.io/docs/tasks/run-application/horizontal-pod-autoscale-walkthrough/</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Increase Load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Pod Scale!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Quattrocento Sans"/>
                <a:ea typeface="Quattrocento Sans"/>
                <a:cs typeface="Quattrocento Sans"/>
                <a:sym typeface="Quattrocento Sans"/>
              </a:rPr>
              <a:t>Related Commands:</a:t>
            </a:r>
            <a:br>
              <a:rPr b="0" i="0" lang="en-US" sz="1800" u="sng" cap="none" strike="noStrike">
                <a:solidFill>
                  <a:schemeClr val="dk1"/>
                </a:solidFill>
                <a:latin typeface="Quattrocento Sans"/>
                <a:ea typeface="Quattrocento Sans"/>
                <a:cs typeface="Quattrocento Sans"/>
                <a:sym typeface="Quattrocento Sans"/>
              </a:rPr>
            </a:br>
            <a:r>
              <a:rPr b="1" i="0" lang="en-US" sz="1800" u="none" cap="none" strike="noStrike">
                <a:solidFill>
                  <a:schemeClr val="dk1"/>
                </a:solidFill>
                <a:latin typeface="Quattrocento Sans"/>
                <a:ea typeface="Quattrocento Sans"/>
                <a:cs typeface="Quattrocento Sans"/>
                <a:sym typeface="Quattrocento Sans"/>
              </a:rPr>
              <a:t>kubectl get hpa</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rs  </a:t>
            </a:r>
            <a:r>
              <a:rPr b="0" i="0" lang="en-US" sz="1800" u="none" cap="none" strike="noStrike">
                <a:solidFill>
                  <a:schemeClr val="dk1"/>
                </a:solidFill>
                <a:latin typeface="Quattrocento Sans"/>
                <a:ea typeface="Quattrocento Sans"/>
                <a:cs typeface="Quattrocento Sans"/>
                <a:sym typeface="Quattrocento Sans"/>
              </a:rPr>
              <a:t>- To observe replicaset values getting updated with load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fdbd087d86_0_95"/>
          <p:cNvSpPr txBox="1"/>
          <p:nvPr>
            <p:ph type="title"/>
          </p:nvPr>
        </p:nvSpPr>
        <p:spPr>
          <a:xfrm>
            <a:off x="521207" y="448056"/>
            <a:ext cx="37956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EKS Cluster Autoscaler</a:t>
            </a:r>
            <a:endParaRPr b="1"/>
          </a:p>
        </p:txBody>
      </p:sp>
      <p:sp>
        <p:nvSpPr>
          <p:cNvPr id="677" name="Google Shape;677;gfdbd087d86_0_95"/>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78" name="Google Shape;678;gfdbd087d86_0_95"/>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79" name="Google Shape;679;gfdbd087d86_0_95"/>
          <p:cNvPicPr preferRelativeResize="0"/>
          <p:nvPr/>
        </p:nvPicPr>
        <p:blipFill rotWithShape="1">
          <a:blip r:embed="rId3">
            <a:alphaModFix/>
          </a:blip>
          <a:srcRect b="0" l="0" r="0" t="0"/>
          <a:stretch/>
        </p:blipFill>
        <p:spPr>
          <a:xfrm>
            <a:off x="826008" y="1430364"/>
            <a:ext cx="10465767" cy="4884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93" name="Shape 93"/>
        <p:cNvGrpSpPr/>
        <p:nvPr/>
      </p:nvGrpSpPr>
      <p:grpSpPr>
        <a:xfrm>
          <a:off x="0" y="0"/>
          <a:ext cx="0" cy="0"/>
          <a:chOff x="0" y="0"/>
          <a:chExt cx="0" cy="0"/>
        </a:xfrm>
      </p:grpSpPr>
      <p:sp>
        <p:nvSpPr>
          <p:cNvPr id="94" name="Google Shape;94;p7"/>
          <p:cNvSpPr txBox="1"/>
          <p:nvPr>
            <p:ph type="title"/>
          </p:nvPr>
        </p:nvSpPr>
        <p:spPr>
          <a:xfrm>
            <a:off x="521207" y="448056"/>
            <a:ext cx="6239189"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TOP-3 Container Orchestration Engine</a:t>
            </a:r>
            <a:endParaRPr>
              <a:solidFill>
                <a:schemeClr val="dk1"/>
              </a:solidFill>
              <a:latin typeface="Quattrocento Sans"/>
              <a:ea typeface="Quattrocento Sans"/>
              <a:cs typeface="Quattrocento Sans"/>
              <a:sym typeface="Quattrocento Sans"/>
            </a:endParaRPr>
          </a:p>
        </p:txBody>
      </p:sp>
      <p:sp>
        <p:nvSpPr>
          <p:cNvPr id="95" name="Google Shape;95;p7"/>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96" name="Google Shape;96;p7"/>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97" name="Google Shape;97;p7"/>
          <p:cNvPicPr preferRelativeResize="0"/>
          <p:nvPr/>
        </p:nvPicPr>
        <p:blipFill rotWithShape="1">
          <a:blip r:embed="rId3">
            <a:alphaModFix/>
          </a:blip>
          <a:srcRect b="0" l="0" r="0" t="0"/>
          <a:stretch/>
        </p:blipFill>
        <p:spPr>
          <a:xfrm>
            <a:off x="791111" y="1957013"/>
            <a:ext cx="10322317" cy="2441771"/>
          </a:xfrm>
          <a:prstGeom prst="rect">
            <a:avLst/>
          </a:prstGeom>
          <a:noFill/>
          <a:ln>
            <a:noFill/>
          </a:ln>
        </p:spPr>
      </p:pic>
      <p:sp>
        <p:nvSpPr>
          <p:cNvPr id="98" name="Google Shape;98;p7"/>
          <p:cNvSpPr txBox="1"/>
          <p:nvPr/>
        </p:nvSpPr>
        <p:spPr>
          <a:xfrm>
            <a:off x="875566" y="4685210"/>
            <a:ext cx="434670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Used by Large Enterprises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Requires lot of compute such as Big Data</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fdbd087d86_0_103"/>
          <p:cNvSpPr txBox="1"/>
          <p:nvPr>
            <p:ph type="title"/>
          </p:nvPr>
        </p:nvSpPr>
        <p:spPr>
          <a:xfrm>
            <a:off x="521207" y="448056"/>
            <a:ext cx="37956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Cluster Autoscaler</a:t>
            </a:r>
            <a:endParaRPr b="1"/>
          </a:p>
        </p:txBody>
      </p:sp>
      <p:sp>
        <p:nvSpPr>
          <p:cNvPr id="686" name="Google Shape;686;gfdbd087d86_0_103"/>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87" name="Google Shape;687;gfdbd087d86_0_103"/>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88" name="Google Shape;688;gfdbd087d86_0_103"/>
          <p:cNvPicPr preferRelativeResize="0"/>
          <p:nvPr/>
        </p:nvPicPr>
        <p:blipFill rotWithShape="1">
          <a:blip r:embed="rId3">
            <a:alphaModFix/>
          </a:blip>
          <a:srcRect b="0" l="0" r="0" t="0"/>
          <a:stretch/>
        </p:blipFill>
        <p:spPr>
          <a:xfrm>
            <a:off x="2616279" y="1591139"/>
            <a:ext cx="6600825" cy="4562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fdbd087d86_0_111"/>
          <p:cNvSpPr txBox="1"/>
          <p:nvPr>
            <p:ph type="title"/>
          </p:nvPr>
        </p:nvSpPr>
        <p:spPr>
          <a:xfrm>
            <a:off x="521207" y="448056"/>
            <a:ext cx="37956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Cluster Autoscaler</a:t>
            </a:r>
            <a:endParaRPr b="1"/>
          </a:p>
        </p:txBody>
      </p:sp>
      <p:sp>
        <p:nvSpPr>
          <p:cNvPr id="695" name="Google Shape;695;gfdbd087d86_0_111"/>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696" name="Google Shape;696;gfdbd087d86_0_111"/>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697" name="Google Shape;697;gfdbd087d86_0_111"/>
          <p:cNvPicPr preferRelativeResize="0"/>
          <p:nvPr/>
        </p:nvPicPr>
        <p:blipFill rotWithShape="1">
          <a:blip r:embed="rId3">
            <a:alphaModFix/>
          </a:blip>
          <a:srcRect b="0" l="0" r="0" t="0"/>
          <a:stretch/>
        </p:blipFill>
        <p:spPr>
          <a:xfrm>
            <a:off x="1461644" y="1369121"/>
            <a:ext cx="9077325" cy="5000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fdbd087d86_0_119"/>
          <p:cNvSpPr txBox="1"/>
          <p:nvPr>
            <p:ph type="title"/>
          </p:nvPr>
        </p:nvSpPr>
        <p:spPr>
          <a:xfrm>
            <a:off x="521206" y="448056"/>
            <a:ext cx="54543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EKS Cluster Autoscaler Demo</a:t>
            </a:r>
            <a:endParaRPr b="1"/>
          </a:p>
        </p:txBody>
      </p:sp>
      <p:sp>
        <p:nvSpPr>
          <p:cNvPr id="704" name="Google Shape;704;gfdbd087d86_0_119"/>
          <p:cNvSpPr txBox="1"/>
          <p:nvPr/>
        </p:nvSpPr>
        <p:spPr>
          <a:xfrm>
            <a:off x="444484" y="1456120"/>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705" name="Google Shape;705;gfdbd087d86_0_119"/>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706" name="Google Shape;706;gfdbd087d86_0_119"/>
          <p:cNvPicPr preferRelativeResize="0"/>
          <p:nvPr/>
        </p:nvPicPr>
        <p:blipFill rotWithShape="1">
          <a:blip r:embed="rId3">
            <a:alphaModFix/>
          </a:blip>
          <a:srcRect b="34071" l="0" r="0" t="0"/>
          <a:stretch/>
        </p:blipFill>
        <p:spPr>
          <a:xfrm>
            <a:off x="1985740" y="1859148"/>
            <a:ext cx="7667625" cy="2574629"/>
          </a:xfrm>
          <a:prstGeom prst="rect">
            <a:avLst/>
          </a:prstGeom>
          <a:noFill/>
          <a:ln>
            <a:noFill/>
          </a:ln>
        </p:spPr>
      </p:pic>
      <p:sp>
        <p:nvSpPr>
          <p:cNvPr id="707" name="Google Shape;707;gfdbd087d86_0_119"/>
          <p:cNvSpPr txBox="1"/>
          <p:nvPr/>
        </p:nvSpPr>
        <p:spPr>
          <a:xfrm>
            <a:off x="2057454" y="4817943"/>
            <a:ext cx="7718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https://docs.aws.amazon.com/eks/latest/userguide/cluster-autoscaler.html</a:t>
            </a:r>
            <a:r>
              <a:rPr b="0" i="0" lang="en-US" sz="1800" u="none" cap="none" strike="noStrike">
                <a:solidFill>
                  <a:schemeClr val="dk1"/>
                </a:solidFill>
                <a:latin typeface="Quattrocento Sans"/>
                <a:ea typeface="Quattrocento Sans"/>
                <a:cs typeface="Quattrocento Sans"/>
                <a:sym typeface="Quattrocento Sans"/>
              </a:rPr>
              <a:t> </a:t>
            </a:r>
            <a:endParaRPr b="0" i="0" sz="1800" u="none" cap="none" strike="noStrike">
              <a:solidFill>
                <a:schemeClr val="dk1"/>
              </a:solidFill>
              <a:latin typeface="Quattrocento Sans"/>
              <a:ea typeface="Quattrocento Sans"/>
              <a:cs typeface="Quattrocento Sans"/>
              <a:sym typeface="Quattrocento Sans"/>
            </a:endParaRPr>
          </a:p>
        </p:txBody>
      </p:sp>
      <p:sp>
        <p:nvSpPr>
          <p:cNvPr id="708" name="Google Shape;708;gfdbd087d86_0_119"/>
          <p:cNvSpPr txBox="1"/>
          <p:nvPr/>
        </p:nvSpPr>
        <p:spPr>
          <a:xfrm>
            <a:off x="712381" y="5571460"/>
            <a:ext cx="8765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eksctl create cluster --name &lt;my-cluster&gt; --version &lt;1.17&gt; --managed --asg-access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fdbd087d86_0_129"/>
          <p:cNvSpPr txBox="1"/>
          <p:nvPr>
            <p:ph type="title"/>
          </p:nvPr>
        </p:nvSpPr>
        <p:spPr>
          <a:xfrm>
            <a:off x="521207" y="448056"/>
            <a:ext cx="94521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lang="en-US"/>
              <a:t>Cluster autoscaler – Deploy</a:t>
            </a:r>
            <a:endParaRPr b="1"/>
          </a:p>
        </p:txBody>
      </p:sp>
      <p:sp>
        <p:nvSpPr>
          <p:cNvPr id="715" name="Google Shape;715;gfdbd087d86_0_129"/>
          <p:cNvSpPr txBox="1"/>
          <p:nvPr/>
        </p:nvSpPr>
        <p:spPr>
          <a:xfrm>
            <a:off x="453321"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716" name="Google Shape;716;gfdbd087d86_0_129"/>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717" name="Google Shape;717;gfdbd087d86_0_129"/>
          <p:cNvSpPr txBox="1"/>
          <p:nvPr/>
        </p:nvSpPr>
        <p:spPr>
          <a:xfrm>
            <a:off x="571780" y="1387535"/>
            <a:ext cx="11037300" cy="1354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1. Deploy the Cluster Autoscaler to your cluster with the following command:</a:t>
            </a:r>
            <a:br>
              <a:rPr b="0" i="0" lang="en-US" sz="1600" u="none" cap="none" strike="noStrike">
                <a:solidFill>
                  <a:schemeClr val="dk1"/>
                </a:solidFill>
                <a:latin typeface="Quattrocento Sans"/>
                <a:ea typeface="Quattrocento Sans"/>
                <a:cs typeface="Quattrocento Sans"/>
                <a:sym typeface="Quattrocento Sans"/>
              </a:rPr>
            </a:br>
            <a:br>
              <a:rPr b="0" i="0" lang="en-US" sz="1600" u="none" cap="none" strike="noStrike">
                <a:solidFill>
                  <a:schemeClr val="dk1"/>
                </a:solidFill>
                <a:latin typeface="Quattrocento Sans"/>
                <a:ea typeface="Quattrocento Sans"/>
                <a:cs typeface="Quattrocento Sans"/>
                <a:sym typeface="Quattrocento Sans"/>
              </a:rPr>
            </a:br>
            <a:r>
              <a:rPr b="1" i="0" lang="en-US" sz="1600" u="none" cap="none" strike="noStrike">
                <a:solidFill>
                  <a:schemeClr val="dk1"/>
                </a:solidFill>
                <a:latin typeface="Quattrocento Sans"/>
                <a:ea typeface="Quattrocento Sans"/>
                <a:cs typeface="Quattrocento Sans"/>
                <a:sym typeface="Quattrocento Sans"/>
              </a:rPr>
              <a:t>kubectl apply -f https://raw.githubusercontent.com/kubernetes/autoscaler/master/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cluster-autoscaler/cloudprovider/aws/examples/cluster-autoscaler-autodiscover.yaml</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8" name="Google Shape;718;gfdbd087d86_0_129"/>
          <p:cNvSpPr txBox="1"/>
          <p:nvPr/>
        </p:nvSpPr>
        <p:spPr>
          <a:xfrm>
            <a:off x="571780" y="2574163"/>
            <a:ext cx="106878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2. Add the cluster-autoscaler.kubernetes.io/safe-to-evict annotation to the deployment with the following command:</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kubectl -n kube-system annotate deployment.apps/cluster-autoscaler clusterautoscaler.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kubernetes.io/safe-to-evict="false“</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0C0"/>
                </a:solidFill>
                <a:latin typeface="Quattrocento Sans"/>
                <a:ea typeface="Quattrocento Sans"/>
                <a:cs typeface="Quattrocento Sans"/>
                <a:sym typeface="Quattrocento Sans"/>
              </a:rPr>
              <a:t>kubectl -n kube-system annotate deployment.apps/cluster-autoscaler clusterautoscaler.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0C0"/>
                </a:solidFill>
                <a:latin typeface="Quattrocento Sans"/>
                <a:ea typeface="Quattrocento Sans"/>
                <a:cs typeface="Quattrocento Sans"/>
                <a:sym typeface="Quattrocento Sans"/>
              </a:rPr>
              <a:t>kubernetes.io/safe-to-evict="false“ --overwrite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3. Edit the Cluster Autoscaler deployment with the following command: (Refer EKS Documentation)</a:t>
            </a:r>
            <a:br>
              <a:rPr b="0" i="0" lang="en-US" sz="1600" u="none" cap="none" strike="noStrike">
                <a:solidFill>
                  <a:schemeClr val="dk1"/>
                </a:solidFill>
                <a:latin typeface="Quattrocento Sans"/>
                <a:ea typeface="Quattrocento Sans"/>
                <a:cs typeface="Quattrocento Sans"/>
                <a:sym typeface="Quattrocento Sans"/>
              </a:rPr>
            </a:br>
            <a:r>
              <a:rPr b="1" i="0" lang="en-US" sz="1600" u="none" cap="none" strike="noStrike">
                <a:solidFill>
                  <a:schemeClr val="dk1"/>
                </a:solidFill>
                <a:latin typeface="Quattrocento Sans"/>
                <a:ea typeface="Quattrocento Sans"/>
                <a:cs typeface="Quattrocento Sans"/>
                <a:sym typeface="Quattrocento Sans"/>
              </a:rPr>
              <a:t>kubectl -n kube-system edit deployment.apps/cluster-autoscaler</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Edit the cluster-autoscaler container command to replace &lt;</a:t>
            </a:r>
            <a:r>
              <a:rPr b="1" i="0" lang="en-US" sz="1600" u="none" cap="none" strike="noStrike">
                <a:solidFill>
                  <a:schemeClr val="dk1"/>
                </a:solidFill>
                <a:latin typeface="Quattrocento Sans"/>
                <a:ea typeface="Quattrocento Sans"/>
                <a:cs typeface="Quattrocento Sans"/>
                <a:sym typeface="Quattrocento Sans"/>
              </a:rPr>
              <a:t>YOUR CLUSTER NAME</a:t>
            </a:r>
            <a:r>
              <a:rPr b="0" i="0" lang="en-US" sz="1600" u="none" cap="none" strike="noStrike">
                <a:solidFill>
                  <a:schemeClr val="dk1"/>
                </a:solidFill>
                <a:latin typeface="Quattrocento Sans"/>
                <a:ea typeface="Quattrocento Sans"/>
                <a:cs typeface="Quattrocento Sans"/>
                <a:sym typeface="Quattrocento Sans"/>
              </a:rPr>
              <a:t>&gt; with your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cluster's name, and &lt;</a:t>
            </a:r>
            <a:r>
              <a:rPr b="1" i="0" lang="en-US" sz="1600" u="none" cap="none" strike="noStrike">
                <a:solidFill>
                  <a:schemeClr val="dk1"/>
                </a:solidFill>
                <a:latin typeface="Quattrocento Sans"/>
                <a:ea typeface="Quattrocento Sans"/>
                <a:cs typeface="Quattrocento Sans"/>
                <a:sym typeface="Quattrocento Sans"/>
              </a:rPr>
              <a:t>Your Kubernetes version&gt;</a:t>
            </a:r>
            <a:endParaRPr b="1" i="0" sz="1600" u="none" cap="none" strike="noStrike">
              <a:solidFill>
                <a:schemeClr val="dk1"/>
              </a:solidFill>
              <a:latin typeface="Quattrocento Sans"/>
              <a:ea typeface="Quattrocento Sans"/>
              <a:cs typeface="Quattrocento Sans"/>
              <a:sym typeface="Quattrocento Sans"/>
            </a:endParaRPr>
          </a:p>
        </p:txBody>
      </p:sp>
      <p:pic>
        <p:nvPicPr>
          <p:cNvPr id="719" name="Google Shape;719;gfdbd087d86_0_129"/>
          <p:cNvPicPr preferRelativeResize="0"/>
          <p:nvPr/>
        </p:nvPicPr>
        <p:blipFill rotWithShape="1">
          <a:blip r:embed="rId3">
            <a:alphaModFix/>
          </a:blip>
          <a:srcRect b="0" l="0" r="0" t="0"/>
          <a:stretch/>
        </p:blipFill>
        <p:spPr>
          <a:xfrm>
            <a:off x="590755" y="5219107"/>
            <a:ext cx="9579933" cy="930535"/>
          </a:xfrm>
          <a:prstGeom prst="rect">
            <a:avLst/>
          </a:prstGeom>
          <a:noFill/>
          <a:ln>
            <a:noFill/>
          </a:ln>
        </p:spPr>
      </p:pic>
      <p:sp>
        <p:nvSpPr>
          <p:cNvPr id="720" name="Google Shape;720;gfdbd087d86_0_129"/>
          <p:cNvSpPr txBox="1"/>
          <p:nvPr/>
        </p:nvSpPr>
        <p:spPr>
          <a:xfrm>
            <a:off x="571780" y="6310446"/>
            <a:ext cx="9598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-n kube-system describe deployment.apps/cluster-autoscaler </a:t>
            </a:r>
            <a:r>
              <a:rPr b="0" i="0" lang="en-US" sz="1800" u="none" cap="none" strike="noStrike">
                <a:solidFill>
                  <a:schemeClr val="dk1"/>
                </a:solidFill>
                <a:latin typeface="Quattrocento Sans"/>
                <a:ea typeface="Quattrocento Sans"/>
                <a:cs typeface="Quattrocento Sans"/>
                <a:sym typeface="Quattrocento Sans"/>
              </a:rPr>
              <a:t>– Check the deployment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fdbd087d86_0_140"/>
          <p:cNvSpPr txBox="1"/>
          <p:nvPr>
            <p:ph type="title"/>
          </p:nvPr>
        </p:nvSpPr>
        <p:spPr>
          <a:xfrm>
            <a:off x="521206" y="448056"/>
            <a:ext cx="54543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EKS Cluster Autoscaler Demo</a:t>
            </a:r>
            <a:endParaRPr b="1"/>
          </a:p>
        </p:txBody>
      </p:sp>
      <p:sp>
        <p:nvSpPr>
          <p:cNvPr id="727" name="Google Shape;727;gfdbd087d86_0_140"/>
          <p:cNvSpPr txBox="1"/>
          <p:nvPr/>
        </p:nvSpPr>
        <p:spPr>
          <a:xfrm>
            <a:off x="541609" y="1524707"/>
            <a:ext cx="10750200" cy="4695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728" name="Google Shape;728;gfdbd087d86_0_140"/>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729" name="Google Shape;729;gfdbd087d86_0_140"/>
          <p:cNvSpPr txBox="1"/>
          <p:nvPr/>
        </p:nvSpPr>
        <p:spPr>
          <a:xfrm>
            <a:off x="680484" y="1605516"/>
            <a:ext cx="10551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Edit the ASG correctly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Deploy the manifest in the cluster</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Observe in Auto Scaling Group – Nodes Scaling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Kubectl delete deployment &lt;deployment-name&gt;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Nodes will scale down as per the cooldown period.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kubectl –n kube-system logs deployment.apps/cluster-autoscaler </a:t>
            </a:r>
            <a:r>
              <a:rPr b="0" i="0" lang="en-US" sz="1800" u="none" cap="none" strike="noStrike">
                <a:solidFill>
                  <a:schemeClr val="dk1"/>
                </a:solidFill>
                <a:latin typeface="Quattrocento Sans"/>
                <a:ea typeface="Quattrocento Sans"/>
                <a:cs typeface="Quattrocento Sans"/>
                <a:sym typeface="Quattrocento Sans"/>
              </a:rPr>
              <a:t>– To Check the logs of autoscaler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fdbd087d86_0_180"/>
          <p:cNvSpPr txBox="1"/>
          <p:nvPr>
            <p:ph type="title"/>
          </p:nvPr>
        </p:nvSpPr>
        <p:spPr>
          <a:xfrm>
            <a:off x="521207" y="448056"/>
            <a:ext cx="60177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Container Insights</a:t>
            </a:r>
            <a:endParaRPr b="1"/>
          </a:p>
        </p:txBody>
      </p:sp>
      <p:sp>
        <p:nvSpPr>
          <p:cNvPr id="736" name="Google Shape;736;gfdbd087d86_0_180"/>
          <p:cNvSpPr txBox="1"/>
          <p:nvPr/>
        </p:nvSpPr>
        <p:spPr>
          <a:xfrm>
            <a:off x="541609" y="1524707"/>
            <a:ext cx="10750200" cy="469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737" name="Google Shape;737;gfdbd087d86_0_180"/>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738" name="Google Shape;738;gfdbd087d86_0_180"/>
          <p:cNvPicPr preferRelativeResize="0"/>
          <p:nvPr/>
        </p:nvPicPr>
        <p:blipFill rotWithShape="1">
          <a:blip r:embed="rId3">
            <a:alphaModFix/>
          </a:blip>
          <a:srcRect b="0" l="0" r="0" t="0"/>
          <a:stretch/>
        </p:blipFill>
        <p:spPr>
          <a:xfrm>
            <a:off x="1558003" y="1786380"/>
            <a:ext cx="8993782" cy="391267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fdbd087d86_0_188"/>
          <p:cNvSpPr txBox="1"/>
          <p:nvPr>
            <p:ph type="title"/>
          </p:nvPr>
        </p:nvSpPr>
        <p:spPr>
          <a:xfrm>
            <a:off x="521207" y="448056"/>
            <a:ext cx="60177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Container Insights</a:t>
            </a:r>
            <a:endParaRPr b="1"/>
          </a:p>
        </p:txBody>
      </p:sp>
      <p:sp>
        <p:nvSpPr>
          <p:cNvPr id="745" name="Google Shape;745;gfdbd087d86_0_188"/>
          <p:cNvSpPr txBox="1"/>
          <p:nvPr/>
        </p:nvSpPr>
        <p:spPr>
          <a:xfrm>
            <a:off x="541609" y="1524707"/>
            <a:ext cx="10750200" cy="469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746" name="Google Shape;746;gfdbd087d86_0_188"/>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747" name="Google Shape;747;gfdbd087d86_0_188"/>
          <p:cNvPicPr preferRelativeResize="0"/>
          <p:nvPr/>
        </p:nvPicPr>
        <p:blipFill rotWithShape="1">
          <a:blip r:embed="rId3">
            <a:alphaModFix/>
          </a:blip>
          <a:srcRect b="0" l="0" r="0" t="0"/>
          <a:stretch/>
        </p:blipFill>
        <p:spPr>
          <a:xfrm>
            <a:off x="1360328" y="1387535"/>
            <a:ext cx="9229699" cy="491554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fdbd087d86_0_196"/>
          <p:cNvSpPr txBox="1"/>
          <p:nvPr>
            <p:ph type="title"/>
          </p:nvPr>
        </p:nvSpPr>
        <p:spPr>
          <a:xfrm>
            <a:off x="521207" y="448056"/>
            <a:ext cx="60177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A3838"/>
              </a:buClr>
              <a:buSzPts val="2800"/>
              <a:buFont typeface="Quattrocento Sans"/>
              <a:buNone/>
            </a:pPr>
            <a:r>
              <a:rPr b="1" lang="en-US"/>
              <a:t>Enable Container Insights</a:t>
            </a:r>
            <a:endParaRPr b="1"/>
          </a:p>
        </p:txBody>
      </p:sp>
      <p:sp>
        <p:nvSpPr>
          <p:cNvPr id="754" name="Google Shape;754;gfdbd087d86_0_196"/>
          <p:cNvSpPr txBox="1"/>
          <p:nvPr/>
        </p:nvSpPr>
        <p:spPr>
          <a:xfrm>
            <a:off x="541609" y="1524707"/>
            <a:ext cx="10750200" cy="469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800"/>
              <a:buFont typeface="Arial"/>
              <a:buNone/>
            </a:pPr>
            <a:r>
              <a:t/>
            </a:r>
            <a:endParaRPr b="0" i="0" sz="1800" u="none" cap="none" strike="noStrike">
              <a:solidFill>
                <a:srgbClr val="3F3F3F"/>
              </a:solidFill>
              <a:latin typeface="Quattrocento Sans"/>
              <a:ea typeface="Quattrocento Sans"/>
              <a:cs typeface="Quattrocento Sans"/>
              <a:sym typeface="Quattrocento Sans"/>
            </a:endParaRPr>
          </a:p>
          <a:p>
            <a:pPr indent="0" lvl="0" marL="0" marR="0" rtl="0" algn="l">
              <a:lnSpc>
                <a:spcPct val="112500"/>
              </a:lnSpc>
              <a:spcBef>
                <a:spcPts val="1600"/>
              </a:spcBef>
              <a:spcAft>
                <a:spcPts val="0"/>
              </a:spcAft>
              <a:buClr>
                <a:srgbClr val="3F3F3F"/>
              </a:buClr>
              <a:buSzPts val="1600"/>
              <a:buFont typeface="Arial"/>
              <a:buNone/>
            </a:pPr>
            <a:r>
              <a:t/>
            </a:r>
            <a:endParaRPr b="0" i="0" sz="1600" u="none" cap="none" strike="noStrike">
              <a:solidFill>
                <a:srgbClr val="3F3F3F"/>
              </a:solidFill>
              <a:latin typeface="Quattrocento Sans"/>
              <a:ea typeface="Quattrocento Sans"/>
              <a:cs typeface="Quattrocento Sans"/>
              <a:sym typeface="Quattrocento Sans"/>
            </a:endParaRPr>
          </a:p>
        </p:txBody>
      </p:sp>
      <p:sp>
        <p:nvSpPr>
          <p:cNvPr id="755" name="Google Shape;755;gfdbd087d86_0_196"/>
          <p:cNvSpPr/>
          <p:nvPr/>
        </p:nvSpPr>
        <p:spPr>
          <a:xfrm>
            <a:off x="10356942" y="6519446"/>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
        <p:nvSpPr>
          <p:cNvPr id="756" name="Google Shape;756;gfdbd087d86_0_196"/>
          <p:cNvSpPr txBox="1"/>
          <p:nvPr/>
        </p:nvSpPr>
        <p:spPr>
          <a:xfrm>
            <a:off x="307152" y="1252555"/>
            <a:ext cx="11958300" cy="26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https://docs.aws.amazon.com/AmazonCloudWatch/latest/monitoring/Container-Insights-setup-EKS-quickstart.html</a:t>
            </a:r>
            <a:r>
              <a:rPr b="0" i="0" lang="en-US" sz="18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1. </a:t>
            </a:r>
            <a:r>
              <a:rPr b="0" i="0" lang="en-US" sz="1800" u="sng" cap="none" strike="noStrike">
                <a:solidFill>
                  <a:schemeClr val="dk1"/>
                </a:solidFill>
                <a:latin typeface="Quattrocento Sans"/>
                <a:ea typeface="Quattrocento Sans"/>
                <a:cs typeface="Quattrocento Sans"/>
                <a:sym typeface="Quattrocento Sans"/>
              </a:rPr>
              <a:t>IAM Role:</a:t>
            </a:r>
            <a:r>
              <a:rPr b="0" i="0" lang="en-US" sz="1800" u="none" cap="none" strike="noStrike">
                <a:solidFill>
                  <a:schemeClr val="dk1"/>
                </a:solidFill>
                <a:latin typeface="Quattrocento Sans"/>
                <a:ea typeface="Quattrocento Sans"/>
                <a:cs typeface="Quattrocento Sans"/>
                <a:sym typeface="Quattrocento Sans"/>
              </a:rPr>
              <a:t> GoTo the EC2-IAM Section and Click. Attach “</a:t>
            </a:r>
            <a:r>
              <a:rPr b="1" i="0" lang="en-US" sz="1800" u="none" cap="none" strike="noStrike">
                <a:solidFill>
                  <a:schemeClr val="dk1"/>
                </a:solidFill>
                <a:latin typeface="Quattrocento Sans"/>
                <a:ea typeface="Quattrocento Sans"/>
                <a:cs typeface="Quattrocento Sans"/>
                <a:sym typeface="Quattrocento Sans"/>
              </a:rPr>
              <a:t>CloudWatchLogsFullAccess</a:t>
            </a:r>
            <a:r>
              <a:rPr b="0" i="0" lang="en-US" sz="1800" u="none" cap="none" strike="noStrike">
                <a:solidFill>
                  <a:schemeClr val="dk1"/>
                </a:solidFill>
                <a:latin typeface="Quattrocento Sans"/>
                <a:ea typeface="Quattrocento Sans"/>
                <a:cs typeface="Quattrocento Sans"/>
                <a:sym typeface="Quattrocento Sans"/>
              </a:rPr>
              <a:t>” Policy</a:t>
            </a:r>
            <a:endParaRPr b="0" i="0" sz="1800" u="sng"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2. </a:t>
            </a:r>
            <a:r>
              <a:rPr b="0" i="0" lang="en-US" sz="1800" u="sng" cap="none" strike="noStrike">
                <a:solidFill>
                  <a:schemeClr val="dk1"/>
                </a:solidFill>
                <a:latin typeface="Quattrocento Sans"/>
                <a:ea typeface="Quattrocento Sans"/>
                <a:cs typeface="Quattrocento Sans"/>
                <a:sym typeface="Quattrocento Sans"/>
              </a:rPr>
              <a:t>Execute this Command:</a:t>
            </a:r>
            <a:r>
              <a:rPr b="0" i="0" lang="en-US" sz="1800" u="none" cap="none" strike="noStrike">
                <a:solidFill>
                  <a:schemeClr val="dk1"/>
                </a:solidFill>
                <a:latin typeface="Quattrocento Sans"/>
                <a:ea typeface="Quattrocento Sans"/>
                <a:cs typeface="Quattrocento Sans"/>
                <a:sym typeface="Quattrocento Sans"/>
              </a:rPr>
              <a:t> Replace cluster_name &amp; region_name with yours.</a:t>
            </a:r>
            <a:br>
              <a:rPr b="0" i="0" lang="en-US" sz="1800" u="none" cap="none" strike="noStrike">
                <a:solidFill>
                  <a:schemeClr val="dk1"/>
                </a:solidFill>
                <a:latin typeface="Quattrocento Sans"/>
                <a:ea typeface="Quattrocento Sans"/>
                <a:cs typeface="Quattrocento Sans"/>
                <a:sym typeface="Quattrocento Sans"/>
              </a:rPr>
            </a:br>
            <a:endParaRPr b="0" i="0" sz="1800" u="sng"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curl </a:t>
            </a:r>
            <a:r>
              <a:rPr b="1" i="0" lang="en-US" sz="1400" u="sng" cap="none" strike="noStrike">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https://raw.githubusercontent.com/aws-samples/amazon-cloudwatch-container-insights/latest/k8s-deployment-manifest-templates/</a:t>
            </a:r>
            <a:endParaRPr b="1"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deployment-mode/daemonset/container-insights-monitoring/quickstart/cwagent-fluentd-quickstart.yaml | sed "s/{{cluster_name}}/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ekstest2/;s/{{region_name}}/eu-central-1/" | kubectl apply -f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pic>
        <p:nvPicPr>
          <p:cNvPr id="757" name="Google Shape;757;gfdbd087d86_0_196"/>
          <p:cNvPicPr preferRelativeResize="0"/>
          <p:nvPr/>
        </p:nvPicPr>
        <p:blipFill rotWithShape="1">
          <a:blip r:embed="rId5">
            <a:alphaModFix/>
          </a:blip>
          <a:srcRect b="0" l="0" r="0" t="0"/>
          <a:stretch/>
        </p:blipFill>
        <p:spPr>
          <a:xfrm>
            <a:off x="1607731" y="3406179"/>
            <a:ext cx="7643287" cy="2102671"/>
          </a:xfrm>
          <a:prstGeom prst="rect">
            <a:avLst/>
          </a:prstGeom>
          <a:noFill/>
          <a:ln>
            <a:noFill/>
          </a:ln>
        </p:spPr>
      </p:pic>
      <p:sp>
        <p:nvSpPr>
          <p:cNvPr id="758" name="Google Shape;758;gfdbd087d86_0_196"/>
          <p:cNvSpPr txBox="1"/>
          <p:nvPr/>
        </p:nvSpPr>
        <p:spPr>
          <a:xfrm>
            <a:off x="307152" y="5758489"/>
            <a:ext cx="120825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curl </a:t>
            </a:r>
            <a:r>
              <a:rPr b="1" i="0" lang="en-US" sz="1400" u="sng" cap="none" strike="noStrike">
                <a:solidFill>
                  <a:schemeClr val="dk1"/>
                </a:solidFill>
                <a:latin typeface="Quattrocento Sans"/>
                <a:ea typeface="Quattrocento Sans"/>
                <a:cs typeface="Quattrocento Sans"/>
                <a:sym typeface="Quattrocento Sans"/>
                <a:hlinkClick r:id="rId6">
                  <a:extLst>
                    <a:ext uri="{A12FA001-AC4F-418D-AE19-62706E023703}">
                      <ahyp:hlinkClr val="tx"/>
                    </a:ext>
                  </a:extLst>
                </a:hlinkClick>
              </a:rPr>
              <a:t>https://raw.githubusercontent.com/aws-samples/amazon-cloudwatch-container-insights/latest/k8s-deployment-manifest-templates/</a:t>
            </a:r>
            <a:endParaRPr b="1"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deployment-mode/daemonset/container-insights-monitoring/quickstart/cwagent-fluentd-quickstart.yaml | sed "s/{{cluster_name}}/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ekstest2/;s/{{region_name}}/eu-central-1/" | kubectl delete -f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9" name="Google Shape;759;gfdbd087d86_0_196"/>
          <p:cNvSpPr txBox="1"/>
          <p:nvPr/>
        </p:nvSpPr>
        <p:spPr>
          <a:xfrm>
            <a:off x="307152" y="5464184"/>
            <a:ext cx="3094200" cy="37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Quattrocento Sans"/>
                <a:ea typeface="Quattrocento Sans"/>
                <a:cs typeface="Quattrocento Sans"/>
                <a:sym typeface="Quattrocento Sans"/>
              </a:rPr>
              <a:t>Deleting Container Insights</a:t>
            </a:r>
            <a:endParaRPr b="0" i="0" sz="1800" u="sng"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fdbd087d86_0_207"/>
          <p:cNvSpPr txBox="1"/>
          <p:nvPr>
            <p:ph type="title"/>
          </p:nvPr>
        </p:nvSpPr>
        <p:spPr>
          <a:xfrm>
            <a:off x="521208" y="1536192"/>
            <a:ext cx="6876300" cy="6402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latin typeface="Quattrocento Sans"/>
                <a:ea typeface="Quattrocento Sans"/>
                <a:cs typeface="Quattrocento Sans"/>
                <a:sym typeface="Quattrocento Sans"/>
              </a:rPr>
              <a:t>Q &amp; A</a:t>
            </a:r>
            <a:endParaRPr>
              <a:latin typeface="Quattrocento Sans"/>
              <a:ea typeface="Quattrocento Sans"/>
              <a:cs typeface="Quattrocento Sans"/>
              <a:sym typeface="Quattrocento Sans"/>
            </a:endParaRPr>
          </a:p>
        </p:txBody>
      </p:sp>
      <p:sp>
        <p:nvSpPr>
          <p:cNvPr id="766" name="Google Shape;766;gfdbd087d86_0_207"/>
          <p:cNvSpPr txBox="1"/>
          <p:nvPr>
            <p:ph idx="4294967295" type="body"/>
          </p:nvPr>
        </p:nvSpPr>
        <p:spPr>
          <a:xfrm>
            <a:off x="541611" y="2614427"/>
            <a:ext cx="9442500" cy="3978300"/>
          </a:xfrm>
          <a:prstGeom prst="rect">
            <a:avLst/>
          </a:prstGeom>
          <a:noFill/>
          <a:ln>
            <a:noFill/>
          </a:ln>
        </p:spPr>
        <p:txBody>
          <a:bodyPr anchorCtr="0" anchor="t" bIns="45700" lIns="91425" spcFirstLastPara="1" rIns="91425" wrap="square" tIns="45700">
            <a:normAutofit/>
          </a:bodyPr>
          <a:lstStyle/>
          <a:p>
            <a:pPr indent="0" lvl="0" marL="0" rtl="0" algn="l">
              <a:lnSpc>
                <a:spcPct val="180000"/>
              </a:lnSpc>
              <a:spcBef>
                <a:spcPts val="0"/>
              </a:spcBef>
              <a:spcAft>
                <a:spcPts val="0"/>
              </a:spcAft>
              <a:buClr>
                <a:schemeClr val="dk1"/>
              </a:buClr>
              <a:buSzPts val="2000"/>
              <a:buFont typeface="Quattrocento Sans"/>
              <a:buNone/>
            </a:pPr>
            <a:r>
              <a:t/>
            </a:r>
            <a:endParaRPr sz="2000">
              <a:latin typeface="Quattrocento Sans"/>
              <a:ea typeface="Quattrocento Sans"/>
              <a:cs typeface="Quattrocento Sans"/>
              <a:sym typeface="Quattrocento Sans"/>
            </a:endParaRPr>
          </a:p>
          <a:p>
            <a:pPr indent="0" lvl="0" marL="0" rtl="0" algn="l">
              <a:lnSpc>
                <a:spcPct val="180000"/>
              </a:lnSpc>
              <a:spcBef>
                <a:spcPts val="1000"/>
              </a:spcBef>
              <a:spcAft>
                <a:spcPts val="0"/>
              </a:spcAft>
              <a:buClr>
                <a:schemeClr val="dk1"/>
              </a:buClr>
              <a:buSzPts val="2000"/>
              <a:buFont typeface="Quattrocento Sans"/>
              <a:buNone/>
            </a:pPr>
            <a:r>
              <a:t/>
            </a:r>
            <a:endParaRPr sz="2000">
              <a:latin typeface="Quattrocento Sans"/>
              <a:ea typeface="Quattrocento Sans"/>
              <a:cs typeface="Quattrocento Sans"/>
              <a:sym typeface="Quattrocento Sans"/>
            </a:endParaRPr>
          </a:p>
        </p:txBody>
      </p:sp>
      <p:pic>
        <p:nvPicPr>
          <p:cNvPr id="767" name="Google Shape;767;gfdbd087d86_0_207"/>
          <p:cNvPicPr preferRelativeResize="0"/>
          <p:nvPr/>
        </p:nvPicPr>
        <p:blipFill rotWithShape="1">
          <a:blip r:embed="rId3">
            <a:alphaModFix/>
          </a:blip>
          <a:srcRect b="0" l="0" r="0" t="0"/>
          <a:stretch/>
        </p:blipFill>
        <p:spPr>
          <a:xfrm>
            <a:off x="755869" y="2454939"/>
            <a:ext cx="10537516" cy="4047892"/>
          </a:xfrm>
          <a:prstGeom prst="rect">
            <a:avLst/>
          </a:prstGeom>
          <a:noFill/>
          <a:ln>
            <a:noFill/>
          </a:ln>
        </p:spPr>
      </p:pic>
      <p:sp>
        <p:nvSpPr>
          <p:cNvPr id="768" name="Google Shape;768;gfdbd087d86_0_207"/>
          <p:cNvSpPr/>
          <p:nvPr/>
        </p:nvSpPr>
        <p:spPr>
          <a:xfrm>
            <a:off x="10138804" y="6502831"/>
            <a:ext cx="1693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3" name="Shape 773"/>
        <p:cNvGrpSpPr/>
        <p:nvPr/>
      </p:nvGrpSpPr>
      <p:grpSpPr>
        <a:xfrm>
          <a:off x="0" y="0"/>
          <a:ext cx="0" cy="0"/>
          <a:chOff x="0" y="0"/>
          <a:chExt cx="0" cy="0"/>
        </a:xfrm>
      </p:grpSpPr>
      <p:sp>
        <p:nvSpPr>
          <p:cNvPr id="774" name="Google Shape;774;p115"/>
          <p:cNvSpPr txBox="1"/>
          <p:nvPr>
            <p:ph idx="4294967295" type="ctrTitle"/>
          </p:nvPr>
        </p:nvSpPr>
        <p:spPr>
          <a:xfrm>
            <a:off x="838200" y="1164324"/>
            <a:ext cx="10515600" cy="3112708"/>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4400"/>
              <a:buFont typeface="Quattrocento Sans"/>
              <a:buNone/>
            </a:pPr>
            <a:r>
              <a:rPr b="1" i="0" lang="en-US" sz="4400" u="none" cap="none" strike="noStrike">
                <a:solidFill>
                  <a:schemeClr val="lt1"/>
                </a:solidFill>
                <a:latin typeface="Quattrocento Sans"/>
                <a:ea typeface="Quattrocento Sans"/>
                <a:cs typeface="Quattrocento Sans"/>
                <a:sym typeface="Quattrocento Sans"/>
              </a:rPr>
              <a:t>Thank You!</a:t>
            </a:r>
            <a:endParaRPr b="1" i="0" sz="4400" u="none" cap="none" strike="noStrike">
              <a:solidFill>
                <a:schemeClr val="lt1"/>
              </a:solidFill>
              <a:latin typeface="Quattrocento Sans"/>
              <a:ea typeface="Quattrocento Sans"/>
              <a:cs typeface="Quattrocento Sans"/>
              <a:sym typeface="Quattrocento Sans"/>
            </a:endParaRPr>
          </a:p>
        </p:txBody>
      </p:sp>
      <p:sp>
        <p:nvSpPr>
          <p:cNvPr id="775" name="Google Shape;775;p115"/>
          <p:cNvSpPr txBox="1"/>
          <p:nvPr>
            <p:ph idx="4294967295" type="subTitle"/>
          </p:nvPr>
        </p:nvSpPr>
        <p:spPr>
          <a:xfrm>
            <a:off x="951346" y="4862944"/>
            <a:ext cx="2367871" cy="613623"/>
          </a:xfrm>
          <a:prstGeom prst="rect">
            <a:avLst/>
          </a:prstGeom>
          <a:noFill/>
          <a:ln>
            <a:noFill/>
          </a:ln>
        </p:spPr>
        <p:txBody>
          <a:bodyPr anchorCtr="0" anchor="t" bIns="45700" lIns="91425" spcFirstLastPara="1" rIns="91425" wrap="square" tIns="45700">
            <a:normAutofit/>
          </a:bodyPr>
          <a:lstStyle/>
          <a:p>
            <a:pPr indent="0" lvl="0" marL="0" marR="0" rtl="0" algn="l">
              <a:lnSpc>
                <a:spcPct val="140000"/>
              </a:lnSpc>
              <a:spcBef>
                <a:spcPts val="0"/>
              </a:spcBef>
              <a:spcAft>
                <a:spcPts val="0"/>
              </a:spcAft>
              <a:buClr>
                <a:schemeClr val="lt1"/>
              </a:buClr>
              <a:buSzPts val="2400"/>
              <a:buFont typeface="Quattrocento Sans"/>
              <a:buNone/>
            </a:pPr>
            <a:r>
              <a:rPr b="1" i="0" lang="en-US" sz="2400" u="none" cap="none" strike="noStrike">
                <a:solidFill>
                  <a:schemeClr val="lt1"/>
                </a:solidFill>
                <a:latin typeface="Quattrocento Sans"/>
                <a:ea typeface="Quattrocento Sans"/>
                <a:cs typeface="Quattrocento Sans"/>
                <a:sym typeface="Quattrocento Sans"/>
              </a:rPr>
              <a:t>Raushan Kumar</a:t>
            </a:r>
            <a:endParaRPr b="1" i="0" sz="24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03" name="Shape 103"/>
        <p:cNvGrpSpPr/>
        <p:nvPr/>
      </p:nvGrpSpPr>
      <p:grpSpPr>
        <a:xfrm>
          <a:off x="0" y="0"/>
          <a:ext cx="0" cy="0"/>
          <a:chOff x="0" y="0"/>
          <a:chExt cx="0" cy="0"/>
        </a:xfrm>
      </p:grpSpPr>
      <p:sp>
        <p:nvSpPr>
          <p:cNvPr id="104" name="Google Shape;104;p8"/>
          <p:cNvSpPr txBox="1"/>
          <p:nvPr>
            <p:ph type="title"/>
          </p:nvPr>
        </p:nvSpPr>
        <p:spPr>
          <a:xfrm>
            <a:off x="521207" y="448056"/>
            <a:ext cx="7215233"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Kubernetes</a:t>
            </a:r>
            <a:endParaRPr>
              <a:solidFill>
                <a:schemeClr val="dk1"/>
              </a:solidFill>
              <a:latin typeface="Quattrocento Sans"/>
              <a:ea typeface="Quattrocento Sans"/>
              <a:cs typeface="Quattrocento Sans"/>
              <a:sym typeface="Quattrocento Sans"/>
            </a:endParaRPr>
          </a:p>
        </p:txBody>
      </p:sp>
      <p:sp>
        <p:nvSpPr>
          <p:cNvPr id="105" name="Google Shape;105;p8"/>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106" name="Google Shape;106;p8"/>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107" name="Google Shape;107;p8"/>
          <p:cNvPicPr preferRelativeResize="0"/>
          <p:nvPr/>
        </p:nvPicPr>
        <p:blipFill rotWithShape="1">
          <a:blip r:embed="rId3">
            <a:alphaModFix/>
          </a:blip>
          <a:srcRect b="0" l="0" r="0" t="0"/>
          <a:stretch/>
        </p:blipFill>
        <p:spPr>
          <a:xfrm>
            <a:off x="3000413" y="1432241"/>
            <a:ext cx="5418100" cy="48556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12" name="Shape 112"/>
        <p:cNvGrpSpPr/>
        <p:nvPr/>
      </p:nvGrpSpPr>
      <p:grpSpPr>
        <a:xfrm>
          <a:off x="0" y="0"/>
          <a:ext cx="0" cy="0"/>
          <a:chOff x="0" y="0"/>
          <a:chExt cx="0" cy="0"/>
        </a:xfrm>
      </p:grpSpPr>
      <p:sp>
        <p:nvSpPr>
          <p:cNvPr id="113" name="Google Shape;113;p9"/>
          <p:cNvSpPr txBox="1"/>
          <p:nvPr>
            <p:ph type="title"/>
          </p:nvPr>
        </p:nvSpPr>
        <p:spPr>
          <a:xfrm>
            <a:off x="521207" y="448056"/>
            <a:ext cx="7215233" cy="64008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Quattrocento Sans"/>
              <a:buNone/>
            </a:pPr>
            <a:r>
              <a:rPr lang="en-US">
                <a:solidFill>
                  <a:schemeClr val="dk1"/>
                </a:solidFill>
                <a:latin typeface="Quattrocento Sans"/>
                <a:ea typeface="Quattrocento Sans"/>
                <a:cs typeface="Quattrocento Sans"/>
                <a:sym typeface="Quattrocento Sans"/>
              </a:rPr>
              <a:t>Why Kubernetes</a:t>
            </a:r>
            <a:endParaRPr>
              <a:solidFill>
                <a:schemeClr val="dk1"/>
              </a:solidFill>
              <a:latin typeface="Quattrocento Sans"/>
              <a:ea typeface="Quattrocento Sans"/>
              <a:cs typeface="Quattrocento Sans"/>
              <a:sym typeface="Quattrocento Sans"/>
            </a:endParaRPr>
          </a:p>
        </p:txBody>
      </p:sp>
      <p:sp>
        <p:nvSpPr>
          <p:cNvPr id="114" name="Google Shape;114;p9"/>
          <p:cNvSpPr txBox="1"/>
          <p:nvPr/>
        </p:nvSpPr>
        <p:spPr>
          <a:xfrm>
            <a:off x="541610" y="1524708"/>
            <a:ext cx="4321704" cy="387151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3F3F3F"/>
              </a:buClr>
              <a:buSzPts val="1200"/>
              <a:buFont typeface="Arial"/>
              <a:buNone/>
            </a:pPr>
            <a:r>
              <a:t/>
            </a:r>
            <a:endParaRPr b="0" i="0" sz="1200" u="none" cap="none" strike="noStrike">
              <a:solidFill>
                <a:srgbClr val="3F3F3F"/>
              </a:solidFill>
              <a:latin typeface="Quattrocento Sans"/>
              <a:ea typeface="Quattrocento Sans"/>
              <a:cs typeface="Quattrocento Sans"/>
              <a:sym typeface="Quattrocento Sans"/>
            </a:endParaRPr>
          </a:p>
        </p:txBody>
      </p:sp>
      <p:sp>
        <p:nvSpPr>
          <p:cNvPr id="115" name="Google Shape;115;p9"/>
          <p:cNvSpPr/>
          <p:nvPr/>
        </p:nvSpPr>
        <p:spPr>
          <a:xfrm>
            <a:off x="10356942" y="6519446"/>
            <a:ext cx="16930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Raushan Kumar</a:t>
            </a:r>
            <a:endParaRPr b="0" i="0" sz="1400" u="none" cap="none" strike="noStrike">
              <a:solidFill>
                <a:srgbClr val="000000"/>
              </a:solidFill>
              <a:latin typeface="Arial"/>
              <a:ea typeface="Arial"/>
              <a:cs typeface="Arial"/>
              <a:sym typeface="Arial"/>
            </a:endParaRPr>
          </a:p>
        </p:txBody>
      </p:sp>
      <p:pic>
        <p:nvPicPr>
          <p:cNvPr id="116" name="Google Shape;116;p9"/>
          <p:cNvPicPr preferRelativeResize="0"/>
          <p:nvPr/>
        </p:nvPicPr>
        <p:blipFill rotWithShape="1">
          <a:blip r:embed="rId3">
            <a:alphaModFix/>
          </a:blip>
          <a:srcRect b="0" l="0" r="0" t="0"/>
          <a:stretch/>
        </p:blipFill>
        <p:spPr>
          <a:xfrm>
            <a:off x="731974" y="1524708"/>
            <a:ext cx="6795878" cy="2088739"/>
          </a:xfrm>
          <a:prstGeom prst="rect">
            <a:avLst/>
          </a:prstGeom>
          <a:noFill/>
          <a:ln>
            <a:noFill/>
          </a:ln>
        </p:spPr>
      </p:pic>
      <p:pic>
        <p:nvPicPr>
          <p:cNvPr id="117" name="Google Shape;117;p9"/>
          <p:cNvPicPr preferRelativeResize="0"/>
          <p:nvPr/>
        </p:nvPicPr>
        <p:blipFill rotWithShape="1">
          <a:blip r:embed="rId4">
            <a:alphaModFix/>
          </a:blip>
          <a:srcRect b="0" l="0" r="0" t="0"/>
          <a:stretch/>
        </p:blipFill>
        <p:spPr>
          <a:xfrm>
            <a:off x="731974" y="3777158"/>
            <a:ext cx="4610100" cy="838200"/>
          </a:xfrm>
          <a:prstGeom prst="rect">
            <a:avLst/>
          </a:prstGeom>
          <a:noFill/>
          <a:ln>
            <a:noFill/>
          </a:ln>
        </p:spPr>
      </p:pic>
      <p:pic>
        <p:nvPicPr>
          <p:cNvPr id="118" name="Google Shape;118;p9"/>
          <p:cNvPicPr preferRelativeResize="0"/>
          <p:nvPr/>
        </p:nvPicPr>
        <p:blipFill rotWithShape="1">
          <a:blip r:embed="rId5">
            <a:alphaModFix/>
          </a:blip>
          <a:srcRect b="0" l="0" r="0" t="0"/>
          <a:stretch/>
        </p:blipFill>
        <p:spPr>
          <a:xfrm>
            <a:off x="731975" y="4779070"/>
            <a:ext cx="6795878" cy="10406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elcomeDoc">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2020-07-31T14:31:20Z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